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6E56B8-6D62-448E-82EB-FB01B859230E}">
  <a:tblStyle styleId="{E26E56B8-6D62-448E-82EB-FB01B85923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FAC5719-490E-450F-9479-DF1DECBB2467}"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17e9658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1317e96580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274a12e27_1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274a12e27_1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mins Katie</a:t>
            </a:r>
            <a:endParaRPr/>
          </a:p>
          <a:p>
            <a:pPr indent="0" lvl="0" marL="0" rtl="0" algn="l">
              <a:spcBef>
                <a:spcPts val="0"/>
              </a:spcBef>
              <a:spcAft>
                <a:spcPts val="0"/>
              </a:spcAft>
              <a:buNone/>
            </a:pPr>
            <a:r>
              <a:rPr lang="en"/>
              <a:t>1 min Arne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13effeb97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13effeb97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wanted to at least verify that our classification is valid to some extent. Co-creation activities tend to have more diversified target groups, and our calculation of the </a:t>
            </a:r>
            <a:r>
              <a:rPr lang="en"/>
              <a:t>average</a:t>
            </a:r>
            <a:r>
              <a:rPr lang="en"/>
              <a:t> number of actors in co-creation is higher. These are the list of countries which have the highest numbers of actors in each target group.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50fc0c122eafd6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50fc0c122eafd6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we would like to validate whether co-creation policy will as well have more diversified themes.</a:t>
            </a:r>
            <a:endParaRPr/>
          </a:p>
          <a:p>
            <a:pPr indent="0" lvl="0" marL="0" rtl="0" algn="l">
              <a:spcBef>
                <a:spcPts val="0"/>
              </a:spcBef>
              <a:spcAft>
                <a:spcPts val="0"/>
              </a:spcAft>
              <a:buNone/>
            </a:pPr>
            <a:r>
              <a:rPr lang="en"/>
              <a:t>Although the table on the top right shows not much difference, the list of top 10 countries have higher average number of themes in co-creation than knowledge transfer.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countries do most co-creation this year (</a:t>
            </a:r>
            <a:r>
              <a:rPr lang="en">
                <a:solidFill>
                  <a:schemeClr val="dk1"/>
                </a:solidFill>
              </a:rPr>
              <a:t>2021)</a:t>
            </a:r>
            <a:r>
              <a:rPr lang="en"/>
              <a:t>? Republic of North Macedonia, Ireland, Bosnia and Herzegovina, Netherlands, Costa Rica, Denmark, Germany</a:t>
            </a:r>
            <a:endParaRPr/>
          </a:p>
          <a:p>
            <a:pPr indent="0" lvl="0" marL="0" rtl="0" algn="l">
              <a:spcBef>
                <a:spcPts val="0"/>
              </a:spcBef>
              <a:spcAft>
                <a:spcPts val="0"/>
              </a:spcAft>
              <a:buClr>
                <a:schemeClr val="dk1"/>
              </a:buClr>
              <a:buSzPts val="1100"/>
              <a:buFont typeface="Arial"/>
              <a:buNone/>
            </a:pPr>
            <a:r>
              <a:rPr lang="en">
                <a:solidFill>
                  <a:schemeClr val="dk1"/>
                </a:solidFill>
              </a:rPr>
              <a:t>Also specify that we are showing only policies with high % of keywords appear in one category and not both.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13effeb9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13effeb9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plot the percentage differences in proportion of co-creation vs. KT policies. This graph shows that there are more co-creation policies than knowledge transfer during 2019 and 2020, despite the odd in 1995.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1989d4f0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1989d4f0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Countries such as some from </a:t>
            </a:r>
            <a:r>
              <a:rPr lang="en">
                <a:solidFill>
                  <a:schemeClr val="dk1"/>
                </a:solidFill>
              </a:rPr>
              <a:t>the European Union</a:t>
            </a:r>
            <a:r>
              <a:rPr lang="en"/>
              <a:t>, China, the US, Korea etc. put relatively higher budget in co-creation policies, but there are also some developing countries that want to put more budget in this.  </a:t>
            </a:r>
            <a:endParaRPr/>
          </a:p>
          <a:p>
            <a:pPr indent="0" lvl="0" marL="0" rtl="0" algn="l">
              <a:spcBef>
                <a:spcPts val="0"/>
              </a:spcBef>
              <a:spcAft>
                <a:spcPts val="0"/>
              </a:spcAft>
              <a:buNone/>
            </a:pPr>
            <a:r>
              <a:rPr lang="en"/>
              <a:t>*Japan &amp; Belgium are included.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274a12e27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3274a12e27_2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show communities with high frequency of keywords in different topics. Some interesting topics are such as Energy, COVID, AI related, and climate changes which are also associated with co-creation topic.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295bdeca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295bdeca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graph shows the communities that have high co-creation keywords. </a:t>
            </a:r>
            <a:endParaRPr>
              <a:solidFill>
                <a:schemeClr val="dk1"/>
              </a:solidFill>
            </a:endParaRPr>
          </a:p>
          <a:p>
            <a:pPr indent="0" lvl="0" marL="0" rtl="0" algn="l">
              <a:spcBef>
                <a:spcPts val="0"/>
              </a:spcBef>
              <a:spcAft>
                <a:spcPts val="0"/>
              </a:spcAft>
              <a:buNone/>
            </a:pPr>
            <a:r>
              <a:rPr lang="en">
                <a:solidFill>
                  <a:schemeClr val="dk1"/>
                </a:solidFill>
              </a:rPr>
              <a:t>The topics about sustainable energy and COVID-19 are prevalent in Japan.  </a:t>
            </a:r>
            <a:endParaRPr>
              <a:solidFill>
                <a:schemeClr val="dk1"/>
              </a:solidFill>
            </a:endParaRPr>
          </a:p>
          <a:p>
            <a:pPr indent="0" lvl="0" marL="0" rtl="0" algn="l">
              <a:spcBef>
                <a:spcPts val="0"/>
              </a:spcBef>
              <a:spcAft>
                <a:spcPts val="0"/>
              </a:spcAft>
              <a:buNone/>
            </a:pPr>
            <a:r>
              <a:rPr lang="en">
                <a:solidFill>
                  <a:schemeClr val="dk1"/>
                </a:solidFill>
              </a:rPr>
              <a:t>Climate change in Germany and Slovakia.</a:t>
            </a:r>
            <a:endParaRPr>
              <a:solidFill>
                <a:schemeClr val="dk1"/>
              </a:solidFill>
            </a:endParaRPr>
          </a:p>
          <a:p>
            <a:pPr indent="0" lvl="0" marL="0" rtl="0" algn="l">
              <a:spcBef>
                <a:spcPts val="0"/>
              </a:spcBef>
              <a:spcAft>
                <a:spcPts val="0"/>
              </a:spcAft>
              <a:buNone/>
            </a:pPr>
            <a:r>
              <a:rPr lang="en">
                <a:solidFill>
                  <a:schemeClr val="dk1"/>
                </a:solidFill>
              </a:rPr>
              <a:t>Investment programme in European countries for majority.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AI development in Germany as well.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274a12e27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274a12e27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Note to Arne:</a:t>
            </a:r>
            <a:r>
              <a:rPr lang="en"/>
              <a:t> Change the name of the indicators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274a12e27_1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274a12e27_1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274a12e27_1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3274a12e27_1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min </a:t>
            </a:r>
            <a:endParaRPr/>
          </a:p>
          <a:p>
            <a:pPr indent="0" lvl="0" marL="0" rtl="0" algn="l">
              <a:spcBef>
                <a:spcPts val="0"/>
              </a:spcBef>
              <a:spcAft>
                <a:spcPts val="0"/>
              </a:spcAft>
              <a:buNone/>
            </a:pPr>
            <a:r>
              <a:rPr lang="en"/>
              <a:t>3 different STI databases, each with different techniques.</a:t>
            </a:r>
            <a:endParaRPr/>
          </a:p>
          <a:p>
            <a:pPr indent="0" lvl="0" marL="0" rtl="0" algn="l">
              <a:spcBef>
                <a:spcPts val="0"/>
              </a:spcBef>
              <a:spcAft>
                <a:spcPts val="0"/>
              </a:spcAft>
              <a:buNone/>
            </a:pPr>
            <a:r>
              <a:rPr lang="en"/>
              <a:t>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274a12e27_1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274a12e27_1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274a12e27_1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274a12e27_1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Arne 1 min</a:t>
            </a:r>
            <a:endParaRPr/>
          </a:p>
          <a:p>
            <a:pPr indent="0" lvl="0" marL="0" rtl="0" algn="l">
              <a:spcBef>
                <a:spcPts val="0"/>
              </a:spcBef>
              <a:spcAft>
                <a:spcPts val="0"/>
              </a:spcAft>
              <a:buNone/>
            </a:pPr>
            <a:r>
              <a:rPr lang="en"/>
              <a:t>2-3 key takeaways:</a:t>
            </a:r>
            <a:endParaRPr/>
          </a:p>
          <a:p>
            <a:pPr indent="-298450" lvl="0" marL="457200" rtl="0" algn="l">
              <a:spcBef>
                <a:spcPts val="0"/>
              </a:spcBef>
              <a:spcAft>
                <a:spcPts val="0"/>
              </a:spcAft>
              <a:buSzPts val="1100"/>
              <a:buAutoNum type="arabicPeriod"/>
            </a:pPr>
            <a:r>
              <a:rPr lang="en"/>
              <a:t>Co-creation is likely to have more diversified target groups and themes</a:t>
            </a:r>
            <a:endParaRPr/>
          </a:p>
          <a:p>
            <a:pPr indent="-298450" lvl="0" marL="457200" rtl="0" algn="l">
              <a:spcBef>
                <a:spcPts val="0"/>
              </a:spcBef>
              <a:spcAft>
                <a:spcPts val="0"/>
              </a:spcAft>
              <a:buSzPts val="1100"/>
              <a:buAutoNum type="arabicPeriod"/>
            </a:pPr>
            <a:r>
              <a:rPr lang="en"/>
              <a:t>Countries which put significant budget into co-creation policies are the European Union like Sweden, Italy, and China, Israel, Korea etc.</a:t>
            </a:r>
            <a:endParaRPr/>
          </a:p>
          <a:p>
            <a:pPr indent="-298450" lvl="0" marL="457200" rtl="0" algn="l">
              <a:spcBef>
                <a:spcPts val="0"/>
              </a:spcBef>
              <a:spcAft>
                <a:spcPts val="0"/>
              </a:spcAft>
              <a:buSzPts val="1100"/>
              <a:buAutoNum type="arabicPeriod"/>
            </a:pPr>
            <a:r>
              <a:rPr lang="en"/>
              <a:t>Topics in co-creation is about COVID-19, Sustainable energy, and project investment.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550fc0c122eafd6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50fc0c122eafd6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Entity Extraction - dictionary-based, give a label. Training the model. Keyword extraction from the abstract instead of keyword in SCOPUS. </a:t>
            </a:r>
            <a:endParaRPr/>
          </a:p>
          <a:p>
            <a:pPr indent="0" lvl="0" marL="0" rtl="0" algn="l">
              <a:spcBef>
                <a:spcPts val="0"/>
              </a:spcBef>
              <a:spcAft>
                <a:spcPts val="0"/>
              </a:spcAft>
              <a:buNone/>
            </a:pPr>
            <a:r>
              <a:rPr lang="en"/>
              <a:t>Match full texts in policy doc with other texts.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274a12e27_1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274a12e27_1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274a12e27_1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3274a12e27_1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295bdeca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295bdeca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274a12e27_14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274a12e27_1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313effeb97_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313effeb97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REO: 1) Higher education institutes, 2) Public Research Institutes, 3) Private Research and development lab, 4) Established researchers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RST: 1) Established researchers 2) Post-docs and other early-careers 3) Undergrad and Master 4) Secondary educ 5) PhD 6) Teachers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INT: 1) Incubators, accelerators, science parks, technoparks 2) Tech transfer offices 3) Industry associations 4) Academic societies/academies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GOV: 1) International entities 2) National government 3) Subnational governments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ECON: 1) Entrepreneurs 2) Private investors 3) Labor force in general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SOC: 1) Women, 2) Disadvantaged &amp; excluded groups 3) Civil society</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rPr>
              <a:t>In continuation to slide 11, a</a:t>
            </a:r>
            <a:r>
              <a:rPr lang="en">
                <a:solidFill>
                  <a:schemeClr val="dk1"/>
                </a:solidFill>
              </a:rPr>
              <a:t>lthough the average difference is small (just 0.3), we did more tests on this chart and found that the top ranked countries show higher number of actors on average in co-creation policies than knowledge transfer policies.</a:t>
            </a:r>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274a12e27_1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3274a12e27_1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average number of themes within the same countries. Red box shows higher values in co-creation than knowledge transfer policies.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1989d4f0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1989d4f0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Countries in EU and Costa Rica in Central America also show higher proportion of co-creation policies.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274a12e27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274a12e27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t>
            </a:r>
            <a:r>
              <a:rPr lang="en">
                <a:solidFill>
                  <a:schemeClr val="dk1"/>
                </a:solidFill>
              </a:rPr>
              <a:t>he policy initiatives are classified based on the keyword co-occurrence in co-creation and knowledge transfer categories.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the info about this classified group of policies is integrated into models on the left and right.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1989d4f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1989d4f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significant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13effeb9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313effeb9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also appear in one of the clustered community. Triangulation supports the info in slide 16 and 17.</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13effeb97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313effeb97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verifies the triangulation with slide 16 that co-creation </a:t>
            </a:r>
            <a:r>
              <a:rPr lang="en"/>
              <a:t>involves</a:t>
            </a:r>
            <a:r>
              <a:rPr lang="en"/>
              <a:t> the topics about energy and sustainable development goals.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550fc0c122eafd6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50fc0c122eafd6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emphasis on Researchers target groups (REO &amp; RST). Next are the firms (FS by size, FA by age) and the Intermediators (INT), then the government (GOV)</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50fc0c122eafd6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50fc0c122eafd6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Policies are clearly clustered by themes, so they tend to have only one theme in general.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274a12e27_1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3274a12e27_1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3274a12e27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13274a12e27_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graph shows that the no. of co-creation keywords is higher than knowledge transfer policies in project investment and sustainable energy development </a:t>
            </a:r>
            <a:r>
              <a:rPr lang="en">
                <a:solidFill>
                  <a:schemeClr val="dk1"/>
                </a:solidFill>
              </a:rPr>
              <a:t>1995-2021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Modification to be made (Hamid): </a:t>
            </a:r>
            <a:endParaRPr/>
          </a:p>
          <a:p>
            <a:pPr indent="0" lvl="0" marL="0" rtl="0" algn="l">
              <a:lnSpc>
                <a:spcPct val="100000"/>
              </a:lnSpc>
              <a:spcBef>
                <a:spcPts val="0"/>
              </a:spcBef>
              <a:spcAft>
                <a:spcPts val="0"/>
              </a:spcAft>
              <a:buSzPts val="1100"/>
              <a:buNone/>
            </a:pPr>
            <a:r>
              <a:rPr b="1" lang="en"/>
              <a:t>y axis</a:t>
            </a:r>
            <a:r>
              <a:rPr lang="en"/>
              <a:t> = count number of keywords in knowledge transfer in a strategy/ total keywords </a:t>
            </a:r>
            <a:r>
              <a:rPr lang="en">
                <a:solidFill>
                  <a:schemeClr val="dk1"/>
                </a:solidFill>
              </a:rPr>
              <a:t>in knowledge transfer </a:t>
            </a:r>
            <a:r>
              <a:rPr lang="en"/>
              <a:t>in all strategies (% or relative)</a:t>
            </a:r>
            <a:endParaRPr/>
          </a:p>
          <a:p>
            <a:pPr indent="0" lvl="0" marL="0" rtl="0" algn="l">
              <a:lnSpc>
                <a:spcPct val="100000"/>
              </a:lnSpc>
              <a:spcBef>
                <a:spcPts val="0"/>
              </a:spcBef>
              <a:spcAft>
                <a:spcPts val="0"/>
              </a:spcAft>
              <a:buSzPts val="1100"/>
              <a:buNone/>
            </a:pPr>
            <a:r>
              <a:rPr b="1" lang="en"/>
              <a:t>X axis </a:t>
            </a:r>
            <a:r>
              <a:rPr lang="en"/>
              <a:t>&lt;- - full words</a:t>
            </a:r>
            <a:endParaRPr/>
          </a:p>
          <a:p>
            <a:pPr indent="0" lvl="0" marL="0" rtl="0" algn="l">
              <a:lnSpc>
                <a:spcPct val="100000"/>
              </a:lnSpc>
              <a:spcBef>
                <a:spcPts val="0"/>
              </a:spcBef>
              <a:spcAft>
                <a:spcPts val="0"/>
              </a:spcAft>
              <a:buSzPts val="1100"/>
              <a:buNone/>
            </a:pPr>
            <a:r>
              <a:rPr lang="en"/>
              <a:t>Add top countries (</a:t>
            </a:r>
            <a:r>
              <a:rPr lang="en">
                <a:solidFill>
                  <a:schemeClr val="dk1"/>
                </a:solidFill>
              </a:rPr>
              <a:t>Rank top 5 countries for each community See slide 26</a:t>
            </a:r>
            <a:r>
              <a:rPr lang="en"/>
              <a:t>)</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17e96580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17e96580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graph shows that the proportion of co-creation keywords is higher than knowledge transfer keywords in communities with topics about COVID-19, climate change, AI development. Most of these include Germany (4),Austria(3), Belgium (3), and Japan (2).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050">
                <a:solidFill>
                  <a:schemeClr val="dk1"/>
                </a:solidFill>
                <a:highlight>
                  <a:srgbClr val="FFFFFF"/>
                </a:highlight>
              </a:rPr>
              <a:t>Year      policy docs</a:t>
            </a:r>
            <a:endParaRPr sz="1050">
              <a:solidFill>
                <a:schemeClr val="dk1"/>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rPr lang="en" sz="1050">
                <a:solidFill>
                  <a:schemeClr val="dk1"/>
                </a:solidFill>
                <a:highlight>
                  <a:srgbClr val="FFFFFF"/>
                </a:highlight>
              </a:rPr>
              <a:t>1995.0     1</a:t>
            </a:r>
            <a:endParaRPr sz="1050">
              <a:solidFill>
                <a:schemeClr val="dk1"/>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rPr lang="en" sz="1050">
                <a:solidFill>
                  <a:schemeClr val="dk1"/>
                </a:solidFill>
                <a:highlight>
                  <a:srgbClr val="FFFFFF"/>
                </a:highlight>
              </a:rPr>
              <a:t>2013.0     4</a:t>
            </a:r>
            <a:endParaRPr sz="1050">
              <a:solidFill>
                <a:schemeClr val="dk1"/>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rPr lang="en" sz="1050">
                <a:solidFill>
                  <a:schemeClr val="dk1"/>
                </a:solidFill>
                <a:highlight>
                  <a:srgbClr val="FFFFFF"/>
                </a:highlight>
              </a:rPr>
              <a:t>2014.0     6</a:t>
            </a:r>
            <a:endParaRPr sz="1050">
              <a:solidFill>
                <a:schemeClr val="dk1"/>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rPr lang="en" sz="1050">
                <a:solidFill>
                  <a:schemeClr val="dk1"/>
                </a:solidFill>
                <a:highlight>
                  <a:srgbClr val="FFFFFF"/>
                </a:highlight>
              </a:rPr>
              <a:t>2015.0     7</a:t>
            </a:r>
            <a:endParaRPr sz="1050">
              <a:solidFill>
                <a:schemeClr val="dk1"/>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rPr lang="en" sz="1050">
                <a:solidFill>
                  <a:schemeClr val="dk1"/>
                </a:solidFill>
                <a:highlight>
                  <a:srgbClr val="FFFFFF"/>
                </a:highlight>
              </a:rPr>
              <a:t>2016.0    14</a:t>
            </a:r>
            <a:endParaRPr sz="1050">
              <a:solidFill>
                <a:schemeClr val="dk1"/>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rPr lang="en" sz="1050">
                <a:solidFill>
                  <a:schemeClr val="dk1"/>
                </a:solidFill>
                <a:highlight>
                  <a:srgbClr val="FFFFFF"/>
                </a:highlight>
              </a:rPr>
              <a:t>2017.0    10</a:t>
            </a:r>
            <a:endParaRPr sz="1050">
              <a:solidFill>
                <a:schemeClr val="dk1"/>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rPr lang="en" sz="1050">
                <a:solidFill>
                  <a:schemeClr val="dk1"/>
                </a:solidFill>
                <a:highlight>
                  <a:srgbClr val="FFFFFF"/>
                </a:highlight>
              </a:rPr>
              <a:t>2018.0    27</a:t>
            </a:r>
            <a:endParaRPr sz="1050">
              <a:solidFill>
                <a:schemeClr val="dk1"/>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rPr lang="en" sz="1050">
                <a:solidFill>
                  <a:schemeClr val="dk1"/>
                </a:solidFill>
                <a:highlight>
                  <a:srgbClr val="FFFFFF"/>
                </a:highlight>
              </a:rPr>
              <a:t>2019.0    51</a:t>
            </a:r>
            <a:endParaRPr sz="1050">
              <a:solidFill>
                <a:schemeClr val="dk1"/>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rPr lang="en" sz="1050">
                <a:solidFill>
                  <a:schemeClr val="dk1"/>
                </a:solidFill>
                <a:highlight>
                  <a:srgbClr val="FFFFFF"/>
                </a:highlight>
              </a:rPr>
              <a:t>2020.0    84</a:t>
            </a:r>
            <a:endParaRPr sz="1050">
              <a:solidFill>
                <a:schemeClr val="dk1"/>
              </a:solidFill>
              <a:highlight>
                <a:srgbClr val="FFFFFF"/>
              </a:highlight>
            </a:endParaRPr>
          </a:p>
          <a:p>
            <a:pPr indent="0" lvl="0" marL="0" rtl="0" algn="l">
              <a:lnSpc>
                <a:spcPct val="138000"/>
              </a:lnSpc>
              <a:spcBef>
                <a:spcPts val="0"/>
              </a:spcBef>
              <a:spcAft>
                <a:spcPts val="0"/>
              </a:spcAft>
              <a:buClr>
                <a:schemeClr val="dk1"/>
              </a:buClr>
              <a:buSzPts val="1100"/>
              <a:buFont typeface="Arial"/>
              <a:buNone/>
            </a:pPr>
            <a:r>
              <a:rPr lang="en" sz="1050">
                <a:solidFill>
                  <a:schemeClr val="dk1"/>
                </a:solidFill>
                <a:highlight>
                  <a:srgbClr val="FFFFFF"/>
                </a:highlight>
              </a:rPr>
              <a:t>2021.0    84</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Japan             25</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United States     24</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Germany           24</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Canada            21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Costa Rica        16</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Spain             16</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Hungary           16</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Ireland           15</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Australia         14</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Chile             13</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Netherlands       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France            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Slovakia          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Italy             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Sweden            10</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Austria           10</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Luxembourg         9</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Greece             9</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United Kingdom     9</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Switzerland        8</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New Zealand        8</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Finland            8</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Korea              7</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Belgium            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274a12e27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13274a12e27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274a12e27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13274a12e27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Note to Hamid</a:t>
            </a:r>
            <a:r>
              <a:rPr lang="en"/>
              <a:t>： Rank top 5 countries for each community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550fc0c122eafd6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50fc0c122eafd6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the keywords that are closely related to co-creation and knowledge transfer are selected, based on suggestion by our team leader, Tiago Santos Pereira.</a:t>
            </a:r>
            <a:endParaRPr/>
          </a:p>
          <a:p>
            <a:pPr indent="0" lvl="0" marL="0" rtl="0" algn="l">
              <a:spcBef>
                <a:spcPts val="0"/>
              </a:spcBef>
              <a:spcAft>
                <a:spcPts val="0"/>
              </a:spcAft>
              <a:buNone/>
            </a:pPr>
            <a:r>
              <a:rPr lang="en"/>
              <a:t>Then we use a network analysis method to find co-occurred keywords in each category</a:t>
            </a:r>
            <a:r>
              <a:rPr lang="en"/>
              <a:t>, including those which are shared by both.</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274a12e27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3274a12e27_2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274a12e27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3274a12e27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274a12e27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13274a12e27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274a12e27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3274a12e27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274a12e27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13274a12e27_2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274a12e27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3274a12e27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17e96580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1317e96580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terms of keywords, we plot communities that show high frequency of topics which are related to each other, e.g., Energy, COVID, AI related.</a:t>
            </a:r>
            <a:endParaRPr/>
          </a:p>
          <a:p>
            <a:pPr indent="0" lvl="0" marL="0" rtl="0" algn="l">
              <a:lnSpc>
                <a:spcPct val="100000"/>
              </a:lnSpc>
              <a:spcBef>
                <a:spcPts val="0"/>
              </a:spcBef>
              <a:spcAft>
                <a:spcPts val="0"/>
              </a:spcAft>
              <a:buSzPts val="1100"/>
              <a:buNone/>
            </a:pPr>
            <a:r>
              <a:rPr lang="en"/>
              <a:t>Total: 37,34,30,27,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17e96580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317e96580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terms of keywords, we plot communities that show high frequency of topics which are related to each other, e.g., Energy, COVID, AI related.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274a12e27_1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3274a12e27_1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3274a12e27_1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3274a12e27_1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50fc0c122eafd6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50fc0c122eafd6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one policy can have many keywords up to 30. We assign it into a specific category based on the weight of the associated keywords. </a:t>
            </a:r>
            <a:endParaRPr/>
          </a:p>
          <a:p>
            <a:pPr indent="0" lvl="0" marL="0" rtl="0" algn="l">
              <a:spcBef>
                <a:spcPts val="0"/>
              </a:spcBef>
              <a:spcAft>
                <a:spcPts val="0"/>
              </a:spcAft>
              <a:buNone/>
            </a:pPr>
            <a:r>
              <a:rPr lang="en"/>
              <a:t>E.g., if a policy contains 70% co-creation keywords, and 30% KT keywords, then it has higher emphasis on co-creation activities and thus, is assigned into the co-creation category.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3274a12e27_1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3274a12e27_1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3295bdec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3295bdec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295bdeca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3295bdeca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3295bdeca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3295bdeca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295bdeca8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295bdeca8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policy initiatives are classified based on the keyword co-occurrence in co-creation and knowledge transfer categories.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the info about this classified group of policies is integrated into models on the left and right.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295bdeca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295bdeca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295bdeca8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295bdeca8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policy initiatives are classified based on the keyword co-occurrence in co-creation and knowledge transfer categories.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the info about this classified group of policies is integrated into models on the left and right.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17e9658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317e9658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0.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image" Target="../media/image19.png"/><Relationship Id="rId6"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19.png"/><Relationship Id="rId10" Type="http://schemas.openxmlformats.org/officeDocument/2006/relationships/image" Target="../media/image72.png"/><Relationship Id="rId9" Type="http://schemas.openxmlformats.org/officeDocument/2006/relationships/image" Target="../media/image68.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59.png"/><Relationship Id="rId8"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31.png"/><Relationship Id="rId10" Type="http://schemas.openxmlformats.org/officeDocument/2006/relationships/image" Target="../media/image60.png"/><Relationship Id="rId9" Type="http://schemas.openxmlformats.org/officeDocument/2006/relationships/image" Target="../media/image57.png"/><Relationship Id="rId5" Type="http://schemas.openxmlformats.org/officeDocument/2006/relationships/image" Target="../media/image67.png"/><Relationship Id="rId6" Type="http://schemas.openxmlformats.org/officeDocument/2006/relationships/image" Target="../media/image54.png"/><Relationship Id="rId7" Type="http://schemas.openxmlformats.org/officeDocument/2006/relationships/image" Target="../media/image62.png"/><Relationship Id="rId8"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66.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9133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80"/>
              <a:t>To what extent can we identify distinct instruments and country policy goals that reflect a novel </a:t>
            </a:r>
            <a:r>
              <a:rPr b="1" lang="en" sz="2380"/>
              <a:t>co-creation</a:t>
            </a:r>
            <a:r>
              <a:rPr lang="en" sz="2380"/>
              <a:t> approach vs. a more traditional </a:t>
            </a:r>
            <a:r>
              <a:rPr b="1" lang="en" sz="2380"/>
              <a:t>knowledge-transfer</a:t>
            </a:r>
            <a:r>
              <a:rPr lang="en" sz="2380"/>
              <a:t> approach?</a:t>
            </a:r>
            <a:endParaRPr sz="2380"/>
          </a:p>
        </p:txBody>
      </p:sp>
      <p:sp>
        <p:nvSpPr>
          <p:cNvPr id="100" name="Google Shape;100;p25"/>
          <p:cNvSpPr txBox="1"/>
          <p:nvPr>
            <p:ph idx="1" type="subTitle"/>
          </p:nvPr>
        </p:nvSpPr>
        <p:spPr>
          <a:xfrm>
            <a:off x="311700" y="31121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Team Aalborg University</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type="title"/>
          </p:nvPr>
        </p:nvSpPr>
        <p:spPr>
          <a:xfrm>
            <a:off x="248400" y="219975"/>
            <a:ext cx="3565500" cy="134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 sz="1920"/>
              <a:t>TFIDF weighted w2v embeddings and Network Analysis (Semantic Similarity)</a:t>
            </a:r>
            <a:endParaRPr sz="1920"/>
          </a:p>
          <a:p>
            <a:pPr indent="0" lvl="0" marL="0" rtl="0" algn="l">
              <a:lnSpc>
                <a:spcPct val="100000"/>
              </a:lnSpc>
              <a:spcBef>
                <a:spcPts val="1200"/>
              </a:spcBef>
              <a:spcAft>
                <a:spcPts val="0"/>
              </a:spcAft>
              <a:buSzPts val="2800"/>
              <a:buNone/>
            </a:pPr>
            <a:r>
              <a:t/>
            </a:r>
            <a:endParaRPr sz="2520"/>
          </a:p>
        </p:txBody>
      </p:sp>
      <p:sp>
        <p:nvSpPr>
          <p:cNvPr id="181" name="Google Shape;181;p34"/>
          <p:cNvSpPr txBox="1"/>
          <p:nvPr>
            <p:ph idx="1" type="body"/>
          </p:nvPr>
        </p:nvSpPr>
        <p:spPr>
          <a:xfrm>
            <a:off x="50375" y="1844475"/>
            <a:ext cx="3456000" cy="3020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700">
                <a:solidFill>
                  <a:schemeClr val="dk1"/>
                </a:solidFill>
              </a:rPr>
              <a:t>Nodes: Policies</a:t>
            </a:r>
            <a:endParaRPr sz="1700">
              <a:solidFill>
                <a:schemeClr val="dk1"/>
              </a:solidFill>
            </a:endParaRPr>
          </a:p>
          <a:p>
            <a:pPr indent="0" lvl="0" marL="0" rtl="0" algn="l">
              <a:lnSpc>
                <a:spcPct val="115000"/>
              </a:lnSpc>
              <a:spcBef>
                <a:spcPts val="1200"/>
              </a:spcBef>
              <a:spcAft>
                <a:spcPts val="1200"/>
              </a:spcAft>
              <a:buSzPts val="1800"/>
              <a:buNone/>
            </a:pPr>
            <a:r>
              <a:rPr lang="en" sz="1700">
                <a:solidFill>
                  <a:schemeClr val="dk1"/>
                </a:solidFill>
              </a:rPr>
              <a:t>Edge: Semantic Similarity Score</a:t>
            </a:r>
            <a:endParaRPr sz="1700">
              <a:solidFill>
                <a:schemeClr val="dk1"/>
              </a:solidFill>
            </a:endParaRPr>
          </a:p>
        </p:txBody>
      </p:sp>
      <p:pic>
        <p:nvPicPr>
          <p:cNvPr id="182" name="Google Shape;182;p34"/>
          <p:cNvPicPr preferRelativeResize="0"/>
          <p:nvPr/>
        </p:nvPicPr>
        <p:blipFill rotWithShape="1">
          <a:blip r:embed="rId3">
            <a:alphaModFix/>
          </a:blip>
          <a:srcRect b="0" l="0" r="0" t="0"/>
          <a:stretch/>
        </p:blipFill>
        <p:spPr>
          <a:xfrm>
            <a:off x="3813888" y="0"/>
            <a:ext cx="5366388" cy="5143499"/>
          </a:xfrm>
          <a:prstGeom prst="rect">
            <a:avLst/>
          </a:prstGeom>
          <a:noFill/>
          <a:ln>
            <a:noFill/>
          </a:ln>
        </p:spPr>
      </p:pic>
      <p:sp>
        <p:nvSpPr>
          <p:cNvPr id="183" name="Google Shape;183;p34"/>
          <p:cNvSpPr/>
          <p:nvPr/>
        </p:nvSpPr>
        <p:spPr>
          <a:xfrm>
            <a:off x="3843900" y="2389250"/>
            <a:ext cx="1106100" cy="5862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B5394"/>
              </a:solidFill>
            </a:endParaRPr>
          </a:p>
        </p:txBody>
      </p:sp>
      <p:sp>
        <p:nvSpPr>
          <p:cNvPr id="184" name="Google Shape;184;p34"/>
          <p:cNvSpPr txBox="1"/>
          <p:nvPr/>
        </p:nvSpPr>
        <p:spPr>
          <a:xfrm>
            <a:off x="3707700" y="2037200"/>
            <a:ext cx="131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134F5C"/>
                </a:solidFill>
              </a:rPr>
              <a:t>Climate Change</a:t>
            </a:r>
            <a:endParaRPr b="1" sz="1000">
              <a:solidFill>
                <a:srgbClr val="134F5C"/>
              </a:solidFill>
            </a:endParaRPr>
          </a:p>
        </p:txBody>
      </p:sp>
      <p:sp>
        <p:nvSpPr>
          <p:cNvPr id="185" name="Google Shape;185;p34"/>
          <p:cNvSpPr txBox="1"/>
          <p:nvPr/>
        </p:nvSpPr>
        <p:spPr>
          <a:xfrm>
            <a:off x="3573500" y="37299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7F6000"/>
                </a:solidFill>
              </a:rPr>
              <a:t>Sustainable energy development</a:t>
            </a:r>
            <a:endParaRPr b="1" sz="1100">
              <a:solidFill>
                <a:srgbClr val="7F6000"/>
              </a:solidFill>
            </a:endParaRPr>
          </a:p>
        </p:txBody>
      </p:sp>
      <p:sp>
        <p:nvSpPr>
          <p:cNvPr id="186" name="Google Shape;186;p34"/>
          <p:cNvSpPr/>
          <p:nvPr/>
        </p:nvSpPr>
        <p:spPr>
          <a:xfrm>
            <a:off x="4620825" y="2991071"/>
            <a:ext cx="1009800" cy="726900"/>
          </a:xfrm>
          <a:prstGeom prst="rect">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87" name="Google Shape;187;p34"/>
          <p:cNvSpPr txBox="1"/>
          <p:nvPr/>
        </p:nvSpPr>
        <p:spPr>
          <a:xfrm>
            <a:off x="7726056" y="3629967"/>
            <a:ext cx="1496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8761D"/>
                </a:solidFill>
              </a:rPr>
              <a:t>Investment programme which involves government support</a:t>
            </a:r>
            <a:endParaRPr sz="1000">
              <a:solidFill>
                <a:srgbClr val="38761D"/>
              </a:solidFill>
            </a:endParaRPr>
          </a:p>
        </p:txBody>
      </p:sp>
      <p:sp>
        <p:nvSpPr>
          <p:cNvPr id="188" name="Google Shape;188;p34"/>
          <p:cNvSpPr/>
          <p:nvPr/>
        </p:nvSpPr>
        <p:spPr>
          <a:xfrm>
            <a:off x="7127250" y="3497725"/>
            <a:ext cx="582000" cy="5292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B5394"/>
              </a:solidFill>
            </a:endParaRPr>
          </a:p>
        </p:txBody>
      </p:sp>
      <p:sp>
        <p:nvSpPr>
          <p:cNvPr id="189" name="Google Shape;189;p34"/>
          <p:cNvSpPr txBox="1"/>
          <p:nvPr/>
        </p:nvSpPr>
        <p:spPr>
          <a:xfrm>
            <a:off x="6058175" y="219970"/>
            <a:ext cx="2031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6AA84F"/>
                </a:solidFill>
              </a:rPr>
              <a:t>Government-university R&amp;D</a:t>
            </a:r>
            <a:endParaRPr sz="1000">
              <a:solidFill>
                <a:srgbClr val="6AA84F"/>
              </a:solidFill>
            </a:endParaRPr>
          </a:p>
        </p:txBody>
      </p:sp>
      <p:sp>
        <p:nvSpPr>
          <p:cNvPr id="190" name="Google Shape;190;p34"/>
          <p:cNvSpPr/>
          <p:nvPr/>
        </p:nvSpPr>
        <p:spPr>
          <a:xfrm>
            <a:off x="5528675" y="540683"/>
            <a:ext cx="1496700" cy="5862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B5394"/>
              </a:solidFill>
            </a:endParaRPr>
          </a:p>
        </p:txBody>
      </p:sp>
      <p:sp>
        <p:nvSpPr>
          <p:cNvPr id="191" name="Google Shape;191;p34"/>
          <p:cNvSpPr/>
          <p:nvPr/>
        </p:nvSpPr>
        <p:spPr>
          <a:xfrm>
            <a:off x="5287525" y="2135300"/>
            <a:ext cx="778500" cy="5862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sp>
        <p:nvSpPr>
          <p:cNvPr id="192" name="Google Shape;192;p34"/>
          <p:cNvSpPr txBox="1"/>
          <p:nvPr/>
        </p:nvSpPr>
        <p:spPr>
          <a:xfrm>
            <a:off x="4182875" y="1461738"/>
            <a:ext cx="2138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6AA84F"/>
                </a:solidFill>
              </a:rPr>
              <a:t>AI development and its application</a:t>
            </a:r>
            <a:endParaRPr sz="1000">
              <a:solidFill>
                <a:srgbClr val="6AA84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Results</a:t>
            </a:r>
            <a:endParaRPr/>
          </a:p>
        </p:txBody>
      </p:sp>
      <p:pic>
        <p:nvPicPr>
          <p:cNvPr id="198" name="Google Shape;198;p35"/>
          <p:cNvPicPr preferRelativeResize="0"/>
          <p:nvPr/>
        </p:nvPicPr>
        <p:blipFill>
          <a:blip r:embed="rId3">
            <a:alphaModFix/>
          </a:blip>
          <a:stretch>
            <a:fillRect/>
          </a:stretch>
        </p:blipFill>
        <p:spPr>
          <a:xfrm>
            <a:off x="5954650" y="3017275"/>
            <a:ext cx="3189350" cy="212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Top countries with the most diversified target groups</a:t>
            </a:r>
            <a:endParaRPr sz="2000"/>
          </a:p>
        </p:txBody>
      </p:sp>
      <p:sp>
        <p:nvSpPr>
          <p:cNvPr id="204" name="Google Shape;204;p36"/>
          <p:cNvSpPr txBox="1"/>
          <p:nvPr>
            <p:ph idx="1" type="body"/>
          </p:nvPr>
        </p:nvSpPr>
        <p:spPr>
          <a:xfrm>
            <a:off x="381100" y="1415275"/>
            <a:ext cx="3958800" cy="3416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00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Mexico &amp; Slovak Republic </a:t>
            </a:r>
            <a:r>
              <a:rPr lang="en" sz="1500">
                <a:solidFill>
                  <a:schemeClr val="dk1"/>
                </a:solidFill>
                <a:latin typeface="Calibri"/>
                <a:ea typeface="Calibri"/>
                <a:cs typeface="Calibri"/>
                <a:sym typeface="Calibri"/>
              </a:rPr>
              <a:t>– Research and education organizations</a:t>
            </a:r>
            <a:endParaRPr sz="1500">
              <a:solidFill>
                <a:schemeClr val="dk1"/>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Ukraine</a:t>
            </a:r>
            <a:r>
              <a:rPr lang="en" sz="1500">
                <a:solidFill>
                  <a:schemeClr val="dk1"/>
                </a:solidFill>
                <a:latin typeface="Calibri"/>
                <a:ea typeface="Calibri"/>
                <a:cs typeface="Calibri"/>
                <a:sym typeface="Calibri"/>
              </a:rPr>
              <a:t> – Researchers, Students, Teachers</a:t>
            </a:r>
            <a:endParaRPr sz="1500">
              <a:solidFill>
                <a:schemeClr val="dk1"/>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Belgium</a:t>
            </a:r>
            <a:r>
              <a:rPr lang="en" sz="1500">
                <a:solidFill>
                  <a:schemeClr val="dk1"/>
                </a:solidFill>
                <a:latin typeface="Calibri"/>
                <a:ea typeface="Calibri"/>
                <a:cs typeface="Calibri"/>
                <a:sym typeface="Calibri"/>
              </a:rPr>
              <a:t> – Firms</a:t>
            </a:r>
            <a:endParaRPr sz="1500">
              <a:solidFill>
                <a:schemeClr val="dk1"/>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Thailand </a:t>
            </a:r>
            <a:r>
              <a:rPr lang="en" sz="1500">
                <a:solidFill>
                  <a:schemeClr val="dk1"/>
                </a:solidFill>
                <a:latin typeface="Calibri"/>
                <a:ea typeface="Calibri"/>
                <a:cs typeface="Calibri"/>
                <a:sym typeface="Calibri"/>
              </a:rPr>
              <a:t>– Intermediaries</a:t>
            </a:r>
            <a:endParaRPr sz="1500">
              <a:solidFill>
                <a:schemeClr val="dk1"/>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Malaysia</a:t>
            </a:r>
            <a:r>
              <a:rPr lang="en" sz="1500">
                <a:solidFill>
                  <a:schemeClr val="dk1"/>
                </a:solidFill>
                <a:latin typeface="Calibri"/>
                <a:ea typeface="Calibri"/>
                <a:cs typeface="Calibri"/>
                <a:sym typeface="Calibri"/>
              </a:rPr>
              <a:t> – Government Entities</a:t>
            </a:r>
            <a:endParaRPr sz="1500">
              <a:solidFill>
                <a:schemeClr val="dk1"/>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Mexico </a:t>
            </a:r>
            <a:r>
              <a:rPr lang="en" sz="1500">
                <a:solidFill>
                  <a:schemeClr val="dk1"/>
                </a:solidFill>
                <a:latin typeface="Calibri"/>
                <a:ea typeface="Calibri"/>
                <a:cs typeface="Calibri"/>
                <a:sym typeface="Calibri"/>
              </a:rPr>
              <a:t>– Economic actors</a:t>
            </a:r>
            <a:endParaRPr sz="1500">
              <a:solidFill>
                <a:schemeClr val="dk1"/>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Romania</a:t>
            </a:r>
            <a:r>
              <a:rPr lang="en" sz="1500">
                <a:solidFill>
                  <a:schemeClr val="dk1"/>
                </a:solidFill>
                <a:latin typeface="Calibri"/>
                <a:ea typeface="Calibri"/>
                <a:cs typeface="Calibri"/>
                <a:sym typeface="Calibri"/>
              </a:rPr>
              <a:t> – Social groups</a:t>
            </a:r>
            <a:endParaRPr sz="1500">
              <a:solidFill>
                <a:schemeClr val="dk1"/>
              </a:solidFill>
              <a:latin typeface="Calibri"/>
              <a:ea typeface="Calibri"/>
              <a:cs typeface="Calibri"/>
              <a:sym typeface="Calibri"/>
            </a:endParaRPr>
          </a:p>
          <a:p>
            <a:pPr indent="0" lvl="0" marL="0" rtl="0" algn="l">
              <a:lnSpc>
                <a:spcPct val="95000"/>
              </a:lnSpc>
              <a:spcBef>
                <a:spcPts val="0"/>
              </a:spcBef>
              <a:spcAft>
                <a:spcPts val="1200"/>
              </a:spcAft>
              <a:buNone/>
            </a:pPr>
            <a:r>
              <a:t/>
            </a:r>
            <a:endParaRPr sz="900"/>
          </a:p>
        </p:txBody>
      </p:sp>
      <p:graphicFrame>
        <p:nvGraphicFramePr>
          <p:cNvPr id="205" name="Google Shape;205;p36"/>
          <p:cNvGraphicFramePr/>
          <p:nvPr/>
        </p:nvGraphicFramePr>
        <p:xfrm>
          <a:off x="4440600" y="1911850"/>
          <a:ext cx="3000000" cy="3000000"/>
        </p:xfrm>
        <a:graphic>
          <a:graphicData uri="http://schemas.openxmlformats.org/drawingml/2006/table">
            <a:tbl>
              <a:tblPr>
                <a:noFill/>
                <a:tableStyleId>{E26E56B8-6D62-448E-82EB-FB01B859230E}</a:tableStyleId>
              </a:tblPr>
              <a:tblGrid>
                <a:gridCol w="2195850"/>
                <a:gridCol w="2195850"/>
              </a:tblGrid>
              <a:tr h="606100">
                <a:tc>
                  <a:txBody>
                    <a:bodyPr/>
                    <a:lstStyle/>
                    <a:p>
                      <a:pPr indent="0" lvl="0" marL="0" rtl="0" algn="ctr">
                        <a:spcBef>
                          <a:spcPts val="0"/>
                        </a:spcBef>
                        <a:spcAft>
                          <a:spcPts val="0"/>
                        </a:spcAft>
                        <a:buNone/>
                      </a:pPr>
                      <a:r>
                        <a:rPr b="1" lang="en" sz="1300"/>
                        <a:t>Category</a:t>
                      </a:r>
                      <a:endParaRPr b="1" sz="1300"/>
                    </a:p>
                  </a:txBody>
                  <a:tcPr marT="91425" marB="91425" marR="91425" marL="91425"/>
                </a:tc>
                <a:tc>
                  <a:txBody>
                    <a:bodyPr/>
                    <a:lstStyle/>
                    <a:p>
                      <a:pPr indent="0" lvl="0" marL="0" rtl="0" algn="ctr">
                        <a:spcBef>
                          <a:spcPts val="0"/>
                        </a:spcBef>
                        <a:spcAft>
                          <a:spcPts val="0"/>
                        </a:spcAft>
                        <a:buNone/>
                      </a:pPr>
                      <a:r>
                        <a:rPr b="1" lang="en" sz="1300"/>
                        <a:t>Average number of actors</a:t>
                      </a:r>
                      <a:endParaRPr b="1" sz="1300"/>
                    </a:p>
                  </a:txBody>
                  <a:tcPr marT="91425" marB="91425" marR="91425" marL="91425"/>
                </a:tc>
              </a:tr>
              <a:tr h="393950">
                <a:tc>
                  <a:txBody>
                    <a:bodyPr/>
                    <a:lstStyle/>
                    <a:p>
                      <a:pPr indent="0" lvl="0" marL="0" rtl="0" algn="l">
                        <a:spcBef>
                          <a:spcPts val="0"/>
                        </a:spcBef>
                        <a:spcAft>
                          <a:spcPts val="0"/>
                        </a:spcAft>
                        <a:buNone/>
                      </a:pPr>
                      <a:r>
                        <a:rPr lang="en" sz="1300"/>
                        <a:t>Co-creation</a:t>
                      </a:r>
                      <a:endParaRPr sz="1300"/>
                    </a:p>
                  </a:txBody>
                  <a:tcPr marT="91425" marB="91425" marR="91425" marL="91425"/>
                </a:tc>
                <a:tc>
                  <a:txBody>
                    <a:bodyPr/>
                    <a:lstStyle/>
                    <a:p>
                      <a:pPr indent="0" lvl="0" marL="0" rtl="0" algn="r">
                        <a:spcBef>
                          <a:spcPts val="0"/>
                        </a:spcBef>
                        <a:spcAft>
                          <a:spcPts val="0"/>
                        </a:spcAft>
                        <a:buNone/>
                      </a:pPr>
                      <a:r>
                        <a:rPr lang="en" sz="1300">
                          <a:solidFill>
                            <a:srgbClr val="FF0000"/>
                          </a:solidFill>
                        </a:rPr>
                        <a:t>4.221</a:t>
                      </a:r>
                      <a:endParaRPr sz="1300">
                        <a:solidFill>
                          <a:srgbClr val="FF0000"/>
                        </a:solidFill>
                      </a:endParaRPr>
                    </a:p>
                  </a:txBody>
                  <a:tcPr marT="91425" marB="91425" marR="91425" marL="91425"/>
                </a:tc>
              </a:tr>
              <a:tr h="393950">
                <a:tc>
                  <a:txBody>
                    <a:bodyPr/>
                    <a:lstStyle/>
                    <a:p>
                      <a:pPr indent="0" lvl="0" marL="0" rtl="0" algn="l">
                        <a:spcBef>
                          <a:spcPts val="0"/>
                        </a:spcBef>
                        <a:spcAft>
                          <a:spcPts val="0"/>
                        </a:spcAft>
                        <a:buNone/>
                      </a:pPr>
                      <a:r>
                        <a:rPr lang="en" sz="1300"/>
                        <a:t>Knowledge Transfer</a:t>
                      </a:r>
                      <a:endParaRPr sz="1300"/>
                    </a:p>
                  </a:txBody>
                  <a:tcPr marT="91425" marB="91425" marR="91425" marL="91425"/>
                </a:tc>
                <a:tc>
                  <a:txBody>
                    <a:bodyPr/>
                    <a:lstStyle/>
                    <a:p>
                      <a:pPr indent="0" lvl="0" marL="0" rtl="0" algn="r">
                        <a:spcBef>
                          <a:spcPts val="0"/>
                        </a:spcBef>
                        <a:spcAft>
                          <a:spcPts val="0"/>
                        </a:spcAft>
                        <a:buNone/>
                      </a:pPr>
                      <a:r>
                        <a:rPr lang="en" sz="1300">
                          <a:solidFill>
                            <a:schemeClr val="dk1"/>
                          </a:solidFill>
                        </a:rPr>
                        <a:t>3.953</a:t>
                      </a:r>
                      <a:endParaRPr sz="1300"/>
                    </a:p>
                  </a:txBody>
                  <a:tcPr marT="91425" marB="91425" marR="91425" marL="91425"/>
                </a:tc>
              </a:tr>
              <a:tr h="393950">
                <a:tc>
                  <a:txBody>
                    <a:bodyPr/>
                    <a:lstStyle/>
                    <a:p>
                      <a:pPr indent="0" lvl="0" marL="0" rtl="0" algn="l">
                        <a:spcBef>
                          <a:spcPts val="0"/>
                        </a:spcBef>
                        <a:spcAft>
                          <a:spcPts val="0"/>
                        </a:spcAft>
                        <a:buNone/>
                      </a:pPr>
                      <a:r>
                        <a:rPr lang="en" sz="1300"/>
                        <a:t>Both</a:t>
                      </a:r>
                      <a:endParaRPr sz="1300"/>
                    </a:p>
                  </a:txBody>
                  <a:tcPr marT="91425" marB="91425" marR="91425" marL="91425"/>
                </a:tc>
                <a:tc>
                  <a:txBody>
                    <a:bodyPr/>
                    <a:lstStyle/>
                    <a:p>
                      <a:pPr indent="0" lvl="0" marL="0" rtl="0" algn="r">
                        <a:spcBef>
                          <a:spcPts val="0"/>
                        </a:spcBef>
                        <a:spcAft>
                          <a:spcPts val="0"/>
                        </a:spcAft>
                        <a:buNone/>
                      </a:pPr>
                      <a:r>
                        <a:rPr lang="en" sz="1300"/>
                        <a:t>4.008</a:t>
                      </a:r>
                      <a:endParaRPr sz="1300"/>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5153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lang="en" sz="2000"/>
              <a:t>Top 10 countries with the most diversified themes </a:t>
            </a:r>
            <a:endParaRPr sz="2000"/>
          </a:p>
        </p:txBody>
      </p:sp>
      <p:graphicFrame>
        <p:nvGraphicFramePr>
          <p:cNvPr id="211" name="Google Shape;211;p37"/>
          <p:cNvGraphicFramePr/>
          <p:nvPr/>
        </p:nvGraphicFramePr>
        <p:xfrm>
          <a:off x="4825750" y="958175"/>
          <a:ext cx="3000000" cy="3000000"/>
        </p:xfrm>
        <a:graphic>
          <a:graphicData uri="http://schemas.openxmlformats.org/drawingml/2006/table">
            <a:tbl>
              <a:tblPr>
                <a:noFill/>
                <a:tableStyleId>{E26E56B8-6D62-448E-82EB-FB01B859230E}</a:tableStyleId>
              </a:tblPr>
              <a:tblGrid>
                <a:gridCol w="2365800"/>
                <a:gridCol w="1253700"/>
              </a:tblGrid>
              <a:tr h="285600">
                <a:tc gridSpan="2">
                  <a:txBody>
                    <a:bodyPr/>
                    <a:lstStyle/>
                    <a:p>
                      <a:pPr indent="0" lvl="0" marL="0" rtl="0" algn="ctr">
                        <a:spcBef>
                          <a:spcPts val="0"/>
                        </a:spcBef>
                        <a:spcAft>
                          <a:spcPts val="0"/>
                        </a:spcAft>
                        <a:buNone/>
                      </a:pPr>
                      <a:r>
                        <a:rPr b="1" lang="en" sz="1100"/>
                        <a:t>Knowledge Transfer</a:t>
                      </a:r>
                      <a:endParaRPr b="1" sz="1100"/>
                    </a:p>
                  </a:txBody>
                  <a:tcPr marT="91425" marB="91425" marR="91425" marL="91425"/>
                </a:tc>
                <a:tc hMerge="1"/>
              </a:tr>
              <a:tr h="272950">
                <a:tc>
                  <a:txBody>
                    <a:bodyPr/>
                    <a:lstStyle/>
                    <a:p>
                      <a:pPr indent="0" lvl="0" marL="0" rtl="0" algn="l">
                        <a:spcBef>
                          <a:spcPts val="0"/>
                        </a:spcBef>
                        <a:spcAft>
                          <a:spcPts val="0"/>
                        </a:spcAft>
                        <a:buNone/>
                      </a:pPr>
                      <a:r>
                        <a:rPr b="1" lang="en" sz="1000"/>
                        <a:t>Country</a:t>
                      </a:r>
                      <a:endParaRPr b="1" sz="1000"/>
                    </a:p>
                  </a:txBody>
                  <a:tcPr marT="91425" marB="91425" marR="91425" marL="91425"/>
                </a:tc>
                <a:tc>
                  <a:txBody>
                    <a:bodyPr/>
                    <a:lstStyle/>
                    <a:p>
                      <a:pPr indent="0" lvl="0" marL="0" rtl="0" algn="l">
                        <a:spcBef>
                          <a:spcPts val="0"/>
                        </a:spcBef>
                        <a:spcAft>
                          <a:spcPts val="0"/>
                        </a:spcAft>
                        <a:buNone/>
                      </a:pPr>
                      <a:r>
                        <a:rPr b="1" lang="en" sz="1000"/>
                        <a:t>Mean no. of themes</a:t>
                      </a:r>
                      <a:endParaRPr b="1" sz="1000"/>
                    </a:p>
                  </a:txBody>
                  <a:tcPr marT="91425" marB="91425" marR="91425" marL="91425"/>
                </a:tc>
              </a:tr>
              <a:tr h="272950">
                <a:tc>
                  <a:txBody>
                    <a:bodyPr/>
                    <a:lstStyle/>
                    <a:p>
                      <a:pPr indent="0" lvl="0" marL="0" rtl="0" algn="l">
                        <a:spcBef>
                          <a:spcPts val="0"/>
                        </a:spcBef>
                        <a:spcAft>
                          <a:spcPts val="0"/>
                        </a:spcAft>
                        <a:buNone/>
                      </a:pPr>
                      <a:r>
                        <a:rPr b="1" lang="en" sz="1000"/>
                        <a:t>Czech Republic</a:t>
                      </a:r>
                      <a:endParaRPr b="1" sz="1000"/>
                    </a:p>
                  </a:txBody>
                  <a:tcPr marT="91425" marB="91425" marR="91425" marL="91425"/>
                </a:tc>
                <a:tc>
                  <a:txBody>
                    <a:bodyPr/>
                    <a:lstStyle/>
                    <a:p>
                      <a:pPr indent="0" lvl="0" marL="0" rtl="0" algn="l">
                        <a:spcBef>
                          <a:spcPts val="0"/>
                        </a:spcBef>
                        <a:spcAft>
                          <a:spcPts val="0"/>
                        </a:spcAft>
                        <a:buNone/>
                      </a:pPr>
                      <a:r>
                        <a:rPr lang="en" sz="1000"/>
                        <a:t>3.700</a:t>
                      </a:r>
                      <a:endParaRPr sz="1000"/>
                    </a:p>
                  </a:txBody>
                  <a:tcPr marT="91425" marB="91425" marR="91425" marL="91425"/>
                </a:tc>
              </a:tr>
              <a:tr h="272950">
                <a:tc>
                  <a:txBody>
                    <a:bodyPr/>
                    <a:lstStyle/>
                    <a:p>
                      <a:pPr indent="0" lvl="0" marL="0" rtl="0" algn="l">
                        <a:spcBef>
                          <a:spcPts val="0"/>
                        </a:spcBef>
                        <a:spcAft>
                          <a:spcPts val="0"/>
                        </a:spcAft>
                        <a:buNone/>
                      </a:pPr>
                      <a:r>
                        <a:rPr b="1" lang="en" sz="1000"/>
                        <a:t>Belgium - Flanders</a:t>
                      </a:r>
                      <a:endParaRPr b="1" sz="1000"/>
                    </a:p>
                  </a:txBody>
                  <a:tcPr marT="91425" marB="91425" marR="91425" marL="91425"/>
                </a:tc>
                <a:tc>
                  <a:txBody>
                    <a:bodyPr/>
                    <a:lstStyle/>
                    <a:p>
                      <a:pPr indent="0" lvl="0" marL="0" rtl="0" algn="l">
                        <a:spcBef>
                          <a:spcPts val="0"/>
                        </a:spcBef>
                        <a:spcAft>
                          <a:spcPts val="0"/>
                        </a:spcAft>
                        <a:buNone/>
                      </a:pPr>
                      <a:r>
                        <a:rPr lang="en" sz="1000"/>
                        <a:t>3.400</a:t>
                      </a:r>
                      <a:endParaRPr sz="1000"/>
                    </a:p>
                  </a:txBody>
                  <a:tcPr marT="91425" marB="91425" marR="91425" marL="91425"/>
                </a:tc>
              </a:tr>
              <a:tr h="272950">
                <a:tc>
                  <a:txBody>
                    <a:bodyPr/>
                    <a:lstStyle/>
                    <a:p>
                      <a:pPr indent="0" lvl="0" marL="0" rtl="0" algn="l">
                        <a:spcBef>
                          <a:spcPts val="0"/>
                        </a:spcBef>
                        <a:spcAft>
                          <a:spcPts val="0"/>
                        </a:spcAft>
                        <a:buNone/>
                      </a:pPr>
                      <a:r>
                        <a:rPr b="1" lang="en" sz="1000"/>
                        <a:t>Republic of North Macedonia</a:t>
                      </a:r>
                      <a:endParaRPr b="1" sz="1000"/>
                    </a:p>
                  </a:txBody>
                  <a:tcPr marT="91425" marB="91425" marR="91425" marL="91425"/>
                </a:tc>
                <a:tc>
                  <a:txBody>
                    <a:bodyPr/>
                    <a:lstStyle/>
                    <a:p>
                      <a:pPr indent="0" lvl="0" marL="0" rtl="0" algn="l">
                        <a:spcBef>
                          <a:spcPts val="0"/>
                        </a:spcBef>
                        <a:spcAft>
                          <a:spcPts val="0"/>
                        </a:spcAft>
                        <a:buNone/>
                      </a:pPr>
                      <a:r>
                        <a:rPr lang="en" sz="1000"/>
                        <a:t>3.333</a:t>
                      </a:r>
                      <a:endParaRPr sz="1000"/>
                    </a:p>
                  </a:txBody>
                  <a:tcPr marT="91425" marB="91425" marR="91425" marL="91425"/>
                </a:tc>
              </a:tr>
              <a:tr h="272950">
                <a:tc>
                  <a:txBody>
                    <a:bodyPr/>
                    <a:lstStyle/>
                    <a:p>
                      <a:pPr indent="0" lvl="0" marL="0" rtl="0" algn="l">
                        <a:spcBef>
                          <a:spcPts val="0"/>
                        </a:spcBef>
                        <a:spcAft>
                          <a:spcPts val="0"/>
                        </a:spcAft>
                        <a:buNone/>
                      </a:pPr>
                      <a:r>
                        <a:rPr b="1" lang="en" sz="1000"/>
                        <a:t>Bosnia and Herzegovina</a:t>
                      </a:r>
                      <a:endParaRPr b="1" sz="1000"/>
                    </a:p>
                  </a:txBody>
                  <a:tcPr marT="91425" marB="91425" marR="91425" marL="91425"/>
                </a:tc>
                <a:tc>
                  <a:txBody>
                    <a:bodyPr/>
                    <a:lstStyle/>
                    <a:p>
                      <a:pPr indent="0" lvl="0" marL="0" rtl="0" algn="l">
                        <a:spcBef>
                          <a:spcPts val="0"/>
                        </a:spcBef>
                        <a:spcAft>
                          <a:spcPts val="0"/>
                        </a:spcAft>
                        <a:buNone/>
                      </a:pPr>
                      <a:r>
                        <a:rPr lang="en" sz="1000"/>
                        <a:t>3.25</a:t>
                      </a:r>
                      <a:endParaRPr sz="1000"/>
                    </a:p>
                  </a:txBody>
                  <a:tcPr marT="91425" marB="91425" marR="91425" marL="91425"/>
                </a:tc>
              </a:tr>
              <a:tr h="272950">
                <a:tc>
                  <a:txBody>
                    <a:bodyPr/>
                    <a:lstStyle/>
                    <a:p>
                      <a:pPr indent="0" lvl="0" marL="0" rtl="0" algn="l">
                        <a:spcBef>
                          <a:spcPts val="0"/>
                        </a:spcBef>
                        <a:spcAft>
                          <a:spcPts val="0"/>
                        </a:spcAft>
                        <a:buNone/>
                      </a:pPr>
                      <a:r>
                        <a:rPr b="1" lang="en" sz="1000"/>
                        <a:t>Cyprus</a:t>
                      </a:r>
                      <a:endParaRPr b="1" sz="1000"/>
                    </a:p>
                  </a:txBody>
                  <a:tcPr marT="91425" marB="91425" marR="91425" marL="91425"/>
                </a:tc>
                <a:tc>
                  <a:txBody>
                    <a:bodyPr/>
                    <a:lstStyle/>
                    <a:p>
                      <a:pPr indent="0" lvl="0" marL="0" rtl="0" algn="l">
                        <a:spcBef>
                          <a:spcPts val="0"/>
                        </a:spcBef>
                        <a:spcAft>
                          <a:spcPts val="0"/>
                        </a:spcAft>
                        <a:buNone/>
                      </a:pPr>
                      <a:r>
                        <a:rPr lang="en" sz="1000"/>
                        <a:t>3.125</a:t>
                      </a:r>
                      <a:endParaRPr sz="1000"/>
                    </a:p>
                  </a:txBody>
                  <a:tcPr marT="91425" marB="91425" marR="91425" marL="91425"/>
                </a:tc>
              </a:tr>
              <a:tr h="272950">
                <a:tc>
                  <a:txBody>
                    <a:bodyPr/>
                    <a:lstStyle/>
                    <a:p>
                      <a:pPr indent="0" lvl="0" marL="0" rtl="0" algn="l">
                        <a:spcBef>
                          <a:spcPts val="0"/>
                        </a:spcBef>
                        <a:spcAft>
                          <a:spcPts val="0"/>
                        </a:spcAft>
                        <a:buNone/>
                      </a:pPr>
                      <a:r>
                        <a:rPr b="1" lang="en" sz="1000"/>
                        <a:t>Mexico</a:t>
                      </a:r>
                      <a:endParaRPr b="1" sz="1000"/>
                    </a:p>
                  </a:txBody>
                  <a:tcPr marT="91425" marB="91425" marR="91425" marL="91425"/>
                </a:tc>
                <a:tc>
                  <a:txBody>
                    <a:bodyPr/>
                    <a:lstStyle/>
                    <a:p>
                      <a:pPr indent="0" lvl="0" marL="0" rtl="0" algn="l">
                        <a:spcBef>
                          <a:spcPts val="0"/>
                        </a:spcBef>
                        <a:spcAft>
                          <a:spcPts val="0"/>
                        </a:spcAft>
                        <a:buNone/>
                      </a:pPr>
                      <a:r>
                        <a:rPr lang="en" sz="1000"/>
                        <a:t>3.000</a:t>
                      </a:r>
                      <a:endParaRPr sz="1000"/>
                    </a:p>
                  </a:txBody>
                  <a:tcPr marT="91425" marB="91425" marR="91425" marL="91425"/>
                </a:tc>
              </a:tr>
              <a:tr h="272950">
                <a:tc>
                  <a:txBody>
                    <a:bodyPr/>
                    <a:lstStyle/>
                    <a:p>
                      <a:pPr indent="0" lvl="0" marL="0" rtl="0" algn="l">
                        <a:spcBef>
                          <a:spcPts val="0"/>
                        </a:spcBef>
                        <a:spcAft>
                          <a:spcPts val="0"/>
                        </a:spcAft>
                        <a:buNone/>
                      </a:pPr>
                      <a:r>
                        <a:rPr b="1" lang="en" sz="1000"/>
                        <a:t>Slovenia</a:t>
                      </a:r>
                      <a:endParaRPr b="1" sz="1000"/>
                    </a:p>
                  </a:txBody>
                  <a:tcPr marT="91425" marB="91425" marR="91425" marL="91425"/>
                </a:tc>
                <a:tc>
                  <a:txBody>
                    <a:bodyPr/>
                    <a:lstStyle/>
                    <a:p>
                      <a:pPr indent="0" lvl="0" marL="0" rtl="0" algn="l">
                        <a:spcBef>
                          <a:spcPts val="0"/>
                        </a:spcBef>
                        <a:spcAft>
                          <a:spcPts val="0"/>
                        </a:spcAft>
                        <a:buNone/>
                      </a:pPr>
                      <a:r>
                        <a:rPr lang="en" sz="1000"/>
                        <a:t>2.889</a:t>
                      </a:r>
                      <a:endParaRPr sz="1000"/>
                    </a:p>
                  </a:txBody>
                  <a:tcPr marT="91425" marB="91425" marR="91425" marL="91425"/>
                </a:tc>
              </a:tr>
              <a:tr h="272950">
                <a:tc>
                  <a:txBody>
                    <a:bodyPr/>
                    <a:lstStyle/>
                    <a:p>
                      <a:pPr indent="0" lvl="0" marL="0" rtl="0" algn="l">
                        <a:spcBef>
                          <a:spcPts val="0"/>
                        </a:spcBef>
                        <a:spcAft>
                          <a:spcPts val="0"/>
                        </a:spcAft>
                        <a:buNone/>
                      </a:pPr>
                      <a:r>
                        <a:rPr b="1" lang="en" sz="1000"/>
                        <a:t>Turkey</a:t>
                      </a:r>
                      <a:endParaRPr b="1" sz="1000"/>
                    </a:p>
                  </a:txBody>
                  <a:tcPr marT="91425" marB="91425" marR="91425" marL="91425"/>
                </a:tc>
                <a:tc>
                  <a:txBody>
                    <a:bodyPr/>
                    <a:lstStyle/>
                    <a:p>
                      <a:pPr indent="0" lvl="0" marL="0" rtl="0" algn="l">
                        <a:spcBef>
                          <a:spcPts val="0"/>
                        </a:spcBef>
                        <a:spcAft>
                          <a:spcPts val="0"/>
                        </a:spcAft>
                        <a:buNone/>
                      </a:pPr>
                      <a:r>
                        <a:rPr lang="en" sz="1000"/>
                        <a:t>2.774</a:t>
                      </a:r>
                      <a:endParaRPr sz="1000"/>
                    </a:p>
                  </a:txBody>
                  <a:tcPr marT="91425" marB="91425" marR="91425" marL="91425"/>
                </a:tc>
              </a:tr>
              <a:tr h="272950">
                <a:tc>
                  <a:txBody>
                    <a:bodyPr/>
                    <a:lstStyle/>
                    <a:p>
                      <a:pPr indent="0" lvl="0" marL="0" rtl="0" algn="l">
                        <a:spcBef>
                          <a:spcPts val="0"/>
                        </a:spcBef>
                        <a:spcAft>
                          <a:spcPts val="0"/>
                        </a:spcAft>
                        <a:buNone/>
                      </a:pPr>
                      <a:r>
                        <a:rPr b="1" lang="en" sz="1000"/>
                        <a:t>Peru</a:t>
                      </a:r>
                      <a:endParaRPr b="1" sz="1000"/>
                    </a:p>
                  </a:txBody>
                  <a:tcPr marT="91425" marB="91425" marR="91425" marL="91425"/>
                </a:tc>
                <a:tc>
                  <a:txBody>
                    <a:bodyPr/>
                    <a:lstStyle/>
                    <a:p>
                      <a:pPr indent="0" lvl="0" marL="0" rtl="0" algn="l">
                        <a:spcBef>
                          <a:spcPts val="0"/>
                        </a:spcBef>
                        <a:spcAft>
                          <a:spcPts val="0"/>
                        </a:spcAft>
                        <a:buNone/>
                      </a:pPr>
                      <a:r>
                        <a:rPr lang="en" sz="1000"/>
                        <a:t>2.667</a:t>
                      </a:r>
                      <a:endParaRPr sz="1000"/>
                    </a:p>
                  </a:txBody>
                  <a:tcPr marT="91425" marB="91425" marR="91425" marL="91425"/>
                </a:tc>
              </a:tr>
              <a:tr h="272950">
                <a:tc>
                  <a:txBody>
                    <a:bodyPr/>
                    <a:lstStyle/>
                    <a:p>
                      <a:pPr indent="0" lvl="0" marL="0" rtl="0" algn="l">
                        <a:spcBef>
                          <a:spcPts val="0"/>
                        </a:spcBef>
                        <a:spcAft>
                          <a:spcPts val="0"/>
                        </a:spcAft>
                        <a:buNone/>
                      </a:pPr>
                      <a:r>
                        <a:rPr b="1" lang="en" sz="1000"/>
                        <a:t>Canada</a:t>
                      </a:r>
                      <a:endParaRPr b="1" sz="1000"/>
                    </a:p>
                  </a:txBody>
                  <a:tcPr marT="91425" marB="91425" marR="91425" marL="91425"/>
                </a:tc>
                <a:tc>
                  <a:txBody>
                    <a:bodyPr/>
                    <a:lstStyle/>
                    <a:p>
                      <a:pPr indent="0" lvl="0" marL="0" rtl="0" algn="l">
                        <a:spcBef>
                          <a:spcPts val="0"/>
                        </a:spcBef>
                        <a:spcAft>
                          <a:spcPts val="0"/>
                        </a:spcAft>
                        <a:buNone/>
                      </a:pPr>
                      <a:r>
                        <a:rPr lang="en" sz="1000"/>
                        <a:t>2.652</a:t>
                      </a:r>
                      <a:endParaRPr sz="1000"/>
                    </a:p>
                  </a:txBody>
                  <a:tcPr marT="91425" marB="91425" marR="91425" marL="91425"/>
                </a:tc>
              </a:tr>
            </a:tbl>
          </a:graphicData>
        </a:graphic>
      </p:graphicFrame>
      <p:graphicFrame>
        <p:nvGraphicFramePr>
          <p:cNvPr id="212" name="Google Shape;212;p37"/>
          <p:cNvGraphicFramePr/>
          <p:nvPr/>
        </p:nvGraphicFramePr>
        <p:xfrm>
          <a:off x="599675" y="958175"/>
          <a:ext cx="3000000" cy="3000000"/>
        </p:xfrm>
        <a:graphic>
          <a:graphicData uri="http://schemas.openxmlformats.org/drawingml/2006/table">
            <a:tbl>
              <a:tblPr>
                <a:noFill/>
                <a:tableStyleId>{E26E56B8-6D62-448E-82EB-FB01B859230E}</a:tableStyleId>
              </a:tblPr>
              <a:tblGrid>
                <a:gridCol w="2504825"/>
                <a:gridCol w="1114675"/>
              </a:tblGrid>
              <a:tr h="272950">
                <a:tc gridSpan="2">
                  <a:txBody>
                    <a:bodyPr/>
                    <a:lstStyle/>
                    <a:p>
                      <a:pPr indent="0" lvl="0" marL="0" rtl="0" algn="ctr">
                        <a:spcBef>
                          <a:spcPts val="0"/>
                        </a:spcBef>
                        <a:spcAft>
                          <a:spcPts val="0"/>
                        </a:spcAft>
                        <a:buNone/>
                      </a:pPr>
                      <a:r>
                        <a:rPr b="1" lang="en" sz="1100"/>
                        <a:t>Co-creation</a:t>
                      </a:r>
                      <a:endParaRPr b="1" sz="1100"/>
                    </a:p>
                  </a:txBody>
                  <a:tcPr marT="91425" marB="91425" marR="91425" marL="91425"/>
                </a:tc>
                <a:tc hMerge="1"/>
              </a:tr>
              <a:tr h="272950">
                <a:tc>
                  <a:txBody>
                    <a:bodyPr/>
                    <a:lstStyle/>
                    <a:p>
                      <a:pPr indent="0" lvl="0" marL="0" rtl="0" algn="l">
                        <a:spcBef>
                          <a:spcPts val="0"/>
                        </a:spcBef>
                        <a:spcAft>
                          <a:spcPts val="0"/>
                        </a:spcAft>
                        <a:buNone/>
                      </a:pPr>
                      <a:r>
                        <a:rPr b="1" lang="en" sz="1000">
                          <a:solidFill>
                            <a:schemeClr val="dk1"/>
                          </a:solidFill>
                        </a:rPr>
                        <a:t>Country</a:t>
                      </a:r>
                      <a:endParaRPr b="1" sz="1000"/>
                    </a:p>
                  </a:txBody>
                  <a:tcPr marT="91425" marB="91425" marR="91425" marL="91425"/>
                </a:tc>
                <a:tc>
                  <a:txBody>
                    <a:bodyPr/>
                    <a:lstStyle/>
                    <a:p>
                      <a:pPr indent="0" lvl="0" marL="0" rtl="0" algn="l">
                        <a:spcBef>
                          <a:spcPts val="0"/>
                        </a:spcBef>
                        <a:spcAft>
                          <a:spcPts val="0"/>
                        </a:spcAft>
                        <a:buNone/>
                      </a:pPr>
                      <a:r>
                        <a:rPr b="1" lang="en" sz="1000">
                          <a:solidFill>
                            <a:schemeClr val="dk1"/>
                          </a:solidFill>
                        </a:rPr>
                        <a:t>Mean no. of themes</a:t>
                      </a:r>
                      <a:endParaRPr b="1" sz="1000"/>
                    </a:p>
                  </a:txBody>
                  <a:tcPr marT="91425" marB="91425" marR="91425" marL="91425"/>
                </a:tc>
              </a:tr>
              <a:tr h="272950">
                <a:tc>
                  <a:txBody>
                    <a:bodyPr/>
                    <a:lstStyle/>
                    <a:p>
                      <a:pPr indent="0" lvl="0" marL="0" rtl="0" algn="l">
                        <a:spcBef>
                          <a:spcPts val="0"/>
                        </a:spcBef>
                        <a:spcAft>
                          <a:spcPts val="0"/>
                        </a:spcAft>
                        <a:buNone/>
                      </a:pPr>
                      <a:r>
                        <a:rPr b="1" lang="en" sz="1000"/>
                        <a:t>Republic of North Macedonia </a:t>
                      </a:r>
                      <a:endParaRPr b="1" sz="1000"/>
                    </a:p>
                  </a:txBody>
                  <a:tcPr marT="91425" marB="91425" marR="91425" marL="91425"/>
                </a:tc>
                <a:tc>
                  <a:txBody>
                    <a:bodyPr/>
                    <a:lstStyle/>
                    <a:p>
                      <a:pPr indent="0" lvl="0" marL="0" rtl="0" algn="l">
                        <a:spcBef>
                          <a:spcPts val="0"/>
                        </a:spcBef>
                        <a:spcAft>
                          <a:spcPts val="0"/>
                        </a:spcAft>
                        <a:buNone/>
                      </a:pPr>
                      <a:r>
                        <a:rPr lang="en" sz="1000">
                          <a:solidFill>
                            <a:srgbClr val="FF0000"/>
                          </a:solidFill>
                        </a:rPr>
                        <a:t>6.500</a:t>
                      </a:r>
                      <a:endParaRPr sz="1000">
                        <a:solidFill>
                          <a:srgbClr val="FF0000"/>
                        </a:solidFill>
                      </a:endParaRPr>
                    </a:p>
                  </a:txBody>
                  <a:tcPr marT="91425" marB="91425" marR="91425" marL="91425"/>
                </a:tc>
              </a:tr>
              <a:tr h="272950">
                <a:tc>
                  <a:txBody>
                    <a:bodyPr/>
                    <a:lstStyle/>
                    <a:p>
                      <a:pPr indent="0" lvl="0" marL="0" rtl="0" algn="l">
                        <a:spcBef>
                          <a:spcPts val="0"/>
                        </a:spcBef>
                        <a:spcAft>
                          <a:spcPts val="0"/>
                        </a:spcAft>
                        <a:buNone/>
                      </a:pPr>
                      <a:r>
                        <a:rPr b="1" lang="en" sz="1000"/>
                        <a:t>Mexico</a:t>
                      </a:r>
                      <a:endParaRPr b="1" sz="1000"/>
                    </a:p>
                  </a:txBody>
                  <a:tcPr marT="91425" marB="91425" marR="91425" marL="91425"/>
                </a:tc>
                <a:tc>
                  <a:txBody>
                    <a:bodyPr/>
                    <a:lstStyle/>
                    <a:p>
                      <a:pPr indent="0" lvl="0" marL="0" rtl="0" algn="l">
                        <a:spcBef>
                          <a:spcPts val="0"/>
                        </a:spcBef>
                        <a:spcAft>
                          <a:spcPts val="0"/>
                        </a:spcAft>
                        <a:buNone/>
                      </a:pPr>
                      <a:r>
                        <a:rPr lang="en" sz="1000">
                          <a:solidFill>
                            <a:srgbClr val="FF0000"/>
                          </a:solidFill>
                        </a:rPr>
                        <a:t>5.000</a:t>
                      </a:r>
                      <a:endParaRPr sz="1000">
                        <a:solidFill>
                          <a:srgbClr val="FF0000"/>
                        </a:solidFill>
                      </a:endParaRPr>
                    </a:p>
                  </a:txBody>
                  <a:tcPr marT="91425" marB="91425" marR="91425" marL="91425"/>
                </a:tc>
              </a:tr>
              <a:tr h="272950">
                <a:tc>
                  <a:txBody>
                    <a:bodyPr/>
                    <a:lstStyle/>
                    <a:p>
                      <a:pPr indent="0" lvl="0" marL="0" rtl="0" algn="l">
                        <a:spcBef>
                          <a:spcPts val="0"/>
                        </a:spcBef>
                        <a:spcAft>
                          <a:spcPts val="0"/>
                        </a:spcAft>
                        <a:buNone/>
                      </a:pPr>
                      <a:r>
                        <a:rPr b="1" lang="en" sz="1000">
                          <a:solidFill>
                            <a:schemeClr val="dk1"/>
                          </a:solidFill>
                        </a:rPr>
                        <a:t>Czech Republic</a:t>
                      </a:r>
                      <a:endParaRPr b="1" sz="1000"/>
                    </a:p>
                  </a:txBody>
                  <a:tcPr marT="91425" marB="91425" marR="91425" marL="91425"/>
                </a:tc>
                <a:tc>
                  <a:txBody>
                    <a:bodyPr/>
                    <a:lstStyle/>
                    <a:p>
                      <a:pPr indent="0" lvl="0" marL="0" rtl="0" algn="l">
                        <a:spcBef>
                          <a:spcPts val="0"/>
                        </a:spcBef>
                        <a:spcAft>
                          <a:spcPts val="0"/>
                        </a:spcAft>
                        <a:buNone/>
                      </a:pPr>
                      <a:r>
                        <a:rPr lang="en" sz="1000">
                          <a:solidFill>
                            <a:srgbClr val="FF0000"/>
                          </a:solidFill>
                        </a:rPr>
                        <a:t>4.000</a:t>
                      </a:r>
                      <a:endParaRPr sz="1000">
                        <a:solidFill>
                          <a:srgbClr val="FF0000"/>
                        </a:solidFill>
                      </a:endParaRPr>
                    </a:p>
                  </a:txBody>
                  <a:tcPr marT="91425" marB="91425" marR="91425" marL="91425"/>
                </a:tc>
              </a:tr>
              <a:tr h="272950">
                <a:tc>
                  <a:txBody>
                    <a:bodyPr/>
                    <a:lstStyle/>
                    <a:p>
                      <a:pPr indent="0" lvl="0" marL="0" rtl="0" algn="l">
                        <a:spcBef>
                          <a:spcPts val="0"/>
                        </a:spcBef>
                        <a:spcAft>
                          <a:spcPts val="0"/>
                        </a:spcAft>
                        <a:buNone/>
                      </a:pPr>
                      <a:r>
                        <a:rPr b="1" lang="en" sz="1000">
                          <a:solidFill>
                            <a:schemeClr val="dk1"/>
                          </a:solidFill>
                        </a:rPr>
                        <a:t>Belgium - Brussels Capital</a:t>
                      </a:r>
                      <a:endParaRPr b="1" sz="1000"/>
                    </a:p>
                  </a:txBody>
                  <a:tcPr marT="91425" marB="91425" marR="91425" marL="91425"/>
                </a:tc>
                <a:tc>
                  <a:txBody>
                    <a:bodyPr/>
                    <a:lstStyle/>
                    <a:p>
                      <a:pPr indent="0" lvl="0" marL="0" rtl="0" algn="l">
                        <a:spcBef>
                          <a:spcPts val="0"/>
                        </a:spcBef>
                        <a:spcAft>
                          <a:spcPts val="0"/>
                        </a:spcAft>
                        <a:buNone/>
                      </a:pPr>
                      <a:r>
                        <a:rPr lang="en" sz="1000"/>
                        <a:t>3.500</a:t>
                      </a:r>
                      <a:endParaRPr sz="1000"/>
                    </a:p>
                  </a:txBody>
                  <a:tcPr marT="91425" marB="91425" marR="91425" marL="91425"/>
                </a:tc>
              </a:tr>
              <a:tr h="272950">
                <a:tc>
                  <a:txBody>
                    <a:bodyPr/>
                    <a:lstStyle/>
                    <a:p>
                      <a:pPr indent="0" lvl="0" marL="0" rtl="0" algn="l">
                        <a:spcBef>
                          <a:spcPts val="0"/>
                        </a:spcBef>
                        <a:spcAft>
                          <a:spcPts val="0"/>
                        </a:spcAft>
                        <a:buNone/>
                      </a:pPr>
                      <a:r>
                        <a:rPr b="1" lang="en" sz="1000"/>
                        <a:t>Denmark</a:t>
                      </a:r>
                      <a:endParaRPr b="1" sz="1000"/>
                    </a:p>
                  </a:txBody>
                  <a:tcPr marT="91425" marB="91425" marR="91425" marL="91425"/>
                </a:tc>
                <a:tc>
                  <a:txBody>
                    <a:bodyPr/>
                    <a:lstStyle/>
                    <a:p>
                      <a:pPr indent="0" lvl="0" marL="0" rtl="0" algn="l">
                        <a:spcBef>
                          <a:spcPts val="0"/>
                        </a:spcBef>
                        <a:spcAft>
                          <a:spcPts val="0"/>
                        </a:spcAft>
                        <a:buNone/>
                      </a:pPr>
                      <a:r>
                        <a:rPr lang="en" sz="1000"/>
                        <a:t>3.273</a:t>
                      </a:r>
                      <a:endParaRPr sz="1000"/>
                    </a:p>
                  </a:txBody>
                  <a:tcPr marT="91425" marB="91425" marR="91425" marL="91425"/>
                </a:tc>
              </a:tr>
              <a:tr h="272950">
                <a:tc>
                  <a:txBody>
                    <a:bodyPr/>
                    <a:lstStyle/>
                    <a:p>
                      <a:pPr indent="0" lvl="0" marL="0" rtl="0" algn="l">
                        <a:spcBef>
                          <a:spcPts val="0"/>
                        </a:spcBef>
                        <a:spcAft>
                          <a:spcPts val="0"/>
                        </a:spcAft>
                        <a:buNone/>
                      </a:pPr>
                      <a:r>
                        <a:rPr b="1" lang="en" sz="1000"/>
                        <a:t>Germany</a:t>
                      </a:r>
                      <a:endParaRPr b="1" sz="1000"/>
                    </a:p>
                  </a:txBody>
                  <a:tcPr marT="91425" marB="91425" marR="91425" marL="91425"/>
                </a:tc>
                <a:tc>
                  <a:txBody>
                    <a:bodyPr/>
                    <a:lstStyle/>
                    <a:p>
                      <a:pPr indent="0" lvl="0" marL="0" rtl="0" algn="l">
                        <a:spcBef>
                          <a:spcPts val="0"/>
                        </a:spcBef>
                        <a:spcAft>
                          <a:spcPts val="0"/>
                        </a:spcAft>
                        <a:buNone/>
                      </a:pPr>
                      <a:r>
                        <a:rPr lang="en" sz="1000"/>
                        <a:t>3.267</a:t>
                      </a:r>
                      <a:endParaRPr sz="1000"/>
                    </a:p>
                  </a:txBody>
                  <a:tcPr marT="91425" marB="91425" marR="91425" marL="91425"/>
                </a:tc>
              </a:tr>
              <a:tr h="272950">
                <a:tc>
                  <a:txBody>
                    <a:bodyPr/>
                    <a:lstStyle/>
                    <a:p>
                      <a:pPr indent="0" lvl="0" marL="0" rtl="0" algn="l">
                        <a:spcBef>
                          <a:spcPts val="0"/>
                        </a:spcBef>
                        <a:spcAft>
                          <a:spcPts val="0"/>
                        </a:spcAft>
                        <a:buNone/>
                      </a:pPr>
                      <a:r>
                        <a:rPr b="1" lang="en" sz="1000"/>
                        <a:t>Ireland</a:t>
                      </a:r>
                      <a:endParaRPr b="1" sz="1000"/>
                    </a:p>
                  </a:txBody>
                  <a:tcPr marT="91425" marB="91425" marR="91425" marL="91425"/>
                </a:tc>
                <a:tc>
                  <a:txBody>
                    <a:bodyPr/>
                    <a:lstStyle/>
                    <a:p>
                      <a:pPr indent="0" lvl="0" marL="0" rtl="0" algn="l">
                        <a:spcBef>
                          <a:spcPts val="0"/>
                        </a:spcBef>
                        <a:spcAft>
                          <a:spcPts val="0"/>
                        </a:spcAft>
                        <a:buNone/>
                      </a:pPr>
                      <a:r>
                        <a:rPr lang="en" sz="1000"/>
                        <a:t>3.143</a:t>
                      </a:r>
                      <a:endParaRPr sz="1000"/>
                    </a:p>
                  </a:txBody>
                  <a:tcPr marT="91425" marB="91425" marR="91425" marL="91425"/>
                </a:tc>
              </a:tr>
              <a:tr h="272950">
                <a:tc>
                  <a:txBody>
                    <a:bodyPr/>
                    <a:lstStyle/>
                    <a:p>
                      <a:pPr indent="0" lvl="0" marL="0" rtl="0" algn="l">
                        <a:spcBef>
                          <a:spcPts val="0"/>
                        </a:spcBef>
                        <a:spcAft>
                          <a:spcPts val="0"/>
                        </a:spcAft>
                        <a:buNone/>
                      </a:pPr>
                      <a:r>
                        <a:rPr b="1" lang="en" sz="1000"/>
                        <a:t>Belgium - Federal government</a:t>
                      </a:r>
                      <a:endParaRPr b="1" sz="1000"/>
                    </a:p>
                  </a:txBody>
                  <a:tcPr marT="91425" marB="91425" marR="91425" marL="91425"/>
                </a:tc>
                <a:tc>
                  <a:txBody>
                    <a:bodyPr/>
                    <a:lstStyle/>
                    <a:p>
                      <a:pPr indent="0" lvl="0" marL="0" rtl="0" algn="l">
                        <a:spcBef>
                          <a:spcPts val="0"/>
                        </a:spcBef>
                        <a:spcAft>
                          <a:spcPts val="0"/>
                        </a:spcAft>
                        <a:buNone/>
                      </a:pPr>
                      <a:r>
                        <a:rPr lang="en" sz="1000"/>
                        <a:t>3.000</a:t>
                      </a:r>
                      <a:endParaRPr sz="1000"/>
                    </a:p>
                  </a:txBody>
                  <a:tcPr marT="91425" marB="91425" marR="91425" marL="91425"/>
                </a:tc>
              </a:tr>
              <a:tr h="272950">
                <a:tc>
                  <a:txBody>
                    <a:bodyPr/>
                    <a:lstStyle/>
                    <a:p>
                      <a:pPr indent="0" lvl="0" marL="0" rtl="0" algn="l">
                        <a:spcBef>
                          <a:spcPts val="0"/>
                        </a:spcBef>
                        <a:spcAft>
                          <a:spcPts val="0"/>
                        </a:spcAft>
                        <a:buNone/>
                      </a:pPr>
                      <a:r>
                        <a:rPr b="1" lang="en" sz="1000">
                          <a:solidFill>
                            <a:schemeClr val="dk1"/>
                          </a:solidFill>
                        </a:rPr>
                        <a:t>Bosnia and Herzegovina</a:t>
                      </a:r>
                      <a:endParaRPr b="1" sz="1000"/>
                    </a:p>
                  </a:txBody>
                  <a:tcPr marT="91425" marB="91425" marR="91425" marL="91425"/>
                </a:tc>
                <a:tc>
                  <a:txBody>
                    <a:bodyPr/>
                    <a:lstStyle/>
                    <a:p>
                      <a:pPr indent="0" lvl="0" marL="0" rtl="0" algn="l">
                        <a:spcBef>
                          <a:spcPts val="0"/>
                        </a:spcBef>
                        <a:spcAft>
                          <a:spcPts val="0"/>
                        </a:spcAft>
                        <a:buNone/>
                      </a:pPr>
                      <a:r>
                        <a:rPr lang="en" sz="1000"/>
                        <a:t>3.000</a:t>
                      </a:r>
                      <a:endParaRPr sz="1000"/>
                    </a:p>
                  </a:txBody>
                  <a:tcPr marT="91425" marB="91425" marR="91425" marL="91425"/>
                </a:tc>
              </a:tr>
              <a:tr h="272950">
                <a:tc>
                  <a:txBody>
                    <a:bodyPr/>
                    <a:lstStyle/>
                    <a:p>
                      <a:pPr indent="0" lvl="0" marL="0" rtl="0" algn="l">
                        <a:spcBef>
                          <a:spcPts val="0"/>
                        </a:spcBef>
                        <a:spcAft>
                          <a:spcPts val="0"/>
                        </a:spcAft>
                        <a:buNone/>
                      </a:pPr>
                      <a:r>
                        <a:rPr b="1" lang="en" sz="1000"/>
                        <a:t>Serbia</a:t>
                      </a:r>
                      <a:endParaRPr b="1" sz="1000"/>
                    </a:p>
                  </a:txBody>
                  <a:tcPr marT="91425" marB="91425" marR="91425" marL="91425"/>
                </a:tc>
                <a:tc>
                  <a:txBody>
                    <a:bodyPr/>
                    <a:lstStyle/>
                    <a:p>
                      <a:pPr indent="0" lvl="0" marL="0" rtl="0" algn="l">
                        <a:spcBef>
                          <a:spcPts val="0"/>
                        </a:spcBef>
                        <a:spcAft>
                          <a:spcPts val="0"/>
                        </a:spcAft>
                        <a:buNone/>
                      </a:pPr>
                      <a:r>
                        <a:rPr lang="en" sz="1000"/>
                        <a:t>3.000</a:t>
                      </a:r>
                      <a:endParaRPr sz="1000"/>
                    </a:p>
                  </a:txBody>
                  <a:tcPr marT="91425" marB="91425" marR="91425" marL="91425"/>
                </a:tc>
              </a:tr>
            </a:tbl>
          </a:graphicData>
        </a:graphic>
      </p:graphicFrame>
      <p:pic>
        <p:nvPicPr>
          <p:cNvPr id="213" name="Google Shape;213;p37"/>
          <p:cNvPicPr preferRelativeResize="0"/>
          <p:nvPr/>
        </p:nvPicPr>
        <p:blipFill rotWithShape="1">
          <a:blip r:embed="rId3">
            <a:alphaModFix/>
          </a:blip>
          <a:srcRect b="55598" l="12866" r="13147" t="0"/>
          <a:stretch/>
        </p:blipFill>
        <p:spPr>
          <a:xfrm>
            <a:off x="7268425" y="0"/>
            <a:ext cx="1875574" cy="84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8"/>
          <p:cNvPicPr preferRelativeResize="0"/>
          <p:nvPr/>
        </p:nvPicPr>
        <p:blipFill>
          <a:blip r:embed="rId3">
            <a:alphaModFix/>
          </a:blip>
          <a:stretch>
            <a:fillRect/>
          </a:stretch>
        </p:blipFill>
        <p:spPr>
          <a:xfrm>
            <a:off x="3531050" y="0"/>
            <a:ext cx="5143500" cy="5143500"/>
          </a:xfrm>
          <a:prstGeom prst="rect">
            <a:avLst/>
          </a:prstGeom>
          <a:noFill/>
          <a:ln>
            <a:noFill/>
          </a:ln>
        </p:spPr>
      </p:pic>
      <p:pic>
        <p:nvPicPr>
          <p:cNvPr id="219" name="Google Shape;219;p38"/>
          <p:cNvPicPr preferRelativeResize="0"/>
          <p:nvPr/>
        </p:nvPicPr>
        <p:blipFill>
          <a:blip r:embed="rId4">
            <a:alphaModFix/>
          </a:blip>
          <a:stretch>
            <a:fillRect/>
          </a:stretch>
        </p:blipFill>
        <p:spPr>
          <a:xfrm>
            <a:off x="3735143" y="4268825"/>
            <a:ext cx="957975" cy="346050"/>
          </a:xfrm>
          <a:prstGeom prst="rect">
            <a:avLst/>
          </a:prstGeom>
          <a:noFill/>
          <a:ln>
            <a:noFill/>
          </a:ln>
        </p:spPr>
      </p:pic>
      <p:pic>
        <p:nvPicPr>
          <p:cNvPr id="220" name="Google Shape;220;p38"/>
          <p:cNvPicPr preferRelativeResize="0"/>
          <p:nvPr/>
        </p:nvPicPr>
        <p:blipFill>
          <a:blip r:embed="rId5">
            <a:alphaModFix/>
          </a:blip>
          <a:stretch>
            <a:fillRect/>
          </a:stretch>
        </p:blipFill>
        <p:spPr>
          <a:xfrm>
            <a:off x="3942675" y="169418"/>
            <a:ext cx="957975" cy="543138"/>
          </a:xfrm>
          <a:prstGeom prst="rect">
            <a:avLst/>
          </a:prstGeom>
          <a:noFill/>
          <a:ln>
            <a:noFill/>
          </a:ln>
        </p:spPr>
      </p:pic>
      <p:pic>
        <p:nvPicPr>
          <p:cNvPr id="221" name="Google Shape;221;p38"/>
          <p:cNvPicPr preferRelativeResize="0"/>
          <p:nvPr/>
        </p:nvPicPr>
        <p:blipFill>
          <a:blip r:embed="rId6">
            <a:alphaModFix/>
          </a:blip>
          <a:stretch>
            <a:fillRect/>
          </a:stretch>
        </p:blipFill>
        <p:spPr>
          <a:xfrm>
            <a:off x="8164975" y="3416475"/>
            <a:ext cx="438125" cy="1617600"/>
          </a:xfrm>
          <a:prstGeom prst="rect">
            <a:avLst/>
          </a:prstGeom>
          <a:noFill/>
          <a:ln>
            <a:noFill/>
          </a:ln>
        </p:spPr>
      </p:pic>
      <p:sp>
        <p:nvSpPr>
          <p:cNvPr id="222" name="Google Shape;222;p38"/>
          <p:cNvSpPr txBox="1"/>
          <p:nvPr/>
        </p:nvSpPr>
        <p:spPr>
          <a:xfrm>
            <a:off x="316375" y="1153200"/>
            <a:ext cx="28473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rPr>
              <a:t>Differences in the proportion of </a:t>
            </a:r>
            <a:r>
              <a:rPr lang="en" sz="2300">
                <a:solidFill>
                  <a:schemeClr val="dk1"/>
                </a:solidFill>
              </a:rPr>
              <a:t>co-creation policies vs. knowledge transfer policies </a:t>
            </a:r>
            <a:endParaRPr sz="2300">
              <a:solidFill>
                <a:schemeClr val="dk1"/>
              </a:solidFill>
            </a:endParaRPr>
          </a:p>
          <a:p>
            <a:pPr indent="0" lvl="0" marL="0" rtl="0" algn="l">
              <a:spcBef>
                <a:spcPts val="0"/>
              </a:spcBef>
              <a:spcAft>
                <a:spcPts val="0"/>
              </a:spcAft>
              <a:buNone/>
            </a:pPr>
            <a:r>
              <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nvSpPr>
        <p:spPr>
          <a:xfrm>
            <a:off x="316375" y="1153200"/>
            <a:ext cx="28473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rPr>
              <a:t>Differences in the budget weight between </a:t>
            </a:r>
            <a:r>
              <a:rPr lang="en" sz="2300">
                <a:solidFill>
                  <a:schemeClr val="dk1"/>
                </a:solidFill>
              </a:rPr>
              <a:t>co-creation policies vs. </a:t>
            </a:r>
            <a:r>
              <a:rPr lang="en" sz="2300">
                <a:solidFill>
                  <a:schemeClr val="dk1"/>
                </a:solidFill>
              </a:rPr>
              <a:t>knowledge transfer policies </a:t>
            </a:r>
            <a:endParaRPr sz="2300">
              <a:solidFill>
                <a:schemeClr val="dk1"/>
              </a:solidFill>
            </a:endParaRPr>
          </a:p>
          <a:p>
            <a:pPr indent="0" lvl="0" marL="0" rtl="0" algn="l">
              <a:spcBef>
                <a:spcPts val="0"/>
              </a:spcBef>
              <a:spcAft>
                <a:spcPts val="0"/>
              </a:spcAft>
              <a:buNone/>
            </a:pPr>
            <a:r>
              <a:t/>
            </a:r>
            <a:endParaRPr sz="2300"/>
          </a:p>
        </p:txBody>
      </p:sp>
      <p:pic>
        <p:nvPicPr>
          <p:cNvPr id="228" name="Google Shape;228;p39"/>
          <p:cNvPicPr preferRelativeResize="0"/>
          <p:nvPr/>
        </p:nvPicPr>
        <p:blipFill>
          <a:blip r:embed="rId3">
            <a:alphaModFix/>
          </a:blip>
          <a:stretch>
            <a:fillRect/>
          </a:stretch>
        </p:blipFill>
        <p:spPr>
          <a:xfrm>
            <a:off x="3471925" y="0"/>
            <a:ext cx="5143500" cy="5143500"/>
          </a:xfrm>
          <a:prstGeom prst="rect">
            <a:avLst/>
          </a:prstGeom>
          <a:noFill/>
          <a:ln>
            <a:noFill/>
          </a:ln>
        </p:spPr>
      </p:pic>
      <p:pic>
        <p:nvPicPr>
          <p:cNvPr id="229" name="Google Shape;229;p39"/>
          <p:cNvPicPr preferRelativeResize="0"/>
          <p:nvPr/>
        </p:nvPicPr>
        <p:blipFill>
          <a:blip r:embed="rId4">
            <a:alphaModFix/>
          </a:blip>
          <a:stretch>
            <a:fillRect/>
          </a:stretch>
        </p:blipFill>
        <p:spPr>
          <a:xfrm>
            <a:off x="3673925" y="3200625"/>
            <a:ext cx="4139375" cy="1942875"/>
          </a:xfrm>
          <a:prstGeom prst="rect">
            <a:avLst/>
          </a:prstGeom>
          <a:noFill/>
          <a:ln>
            <a:noFill/>
          </a:ln>
        </p:spPr>
      </p:pic>
      <p:pic>
        <p:nvPicPr>
          <p:cNvPr id="230" name="Google Shape;230;p39"/>
          <p:cNvPicPr preferRelativeResize="0"/>
          <p:nvPr/>
        </p:nvPicPr>
        <p:blipFill>
          <a:blip r:embed="rId5">
            <a:alphaModFix/>
          </a:blip>
          <a:stretch>
            <a:fillRect/>
          </a:stretch>
        </p:blipFill>
        <p:spPr>
          <a:xfrm>
            <a:off x="3673918" y="4797450"/>
            <a:ext cx="957975" cy="346050"/>
          </a:xfrm>
          <a:prstGeom prst="rect">
            <a:avLst/>
          </a:prstGeom>
          <a:noFill/>
          <a:ln>
            <a:noFill/>
          </a:ln>
        </p:spPr>
      </p:pic>
      <p:pic>
        <p:nvPicPr>
          <p:cNvPr id="231" name="Google Shape;231;p39"/>
          <p:cNvPicPr preferRelativeResize="0"/>
          <p:nvPr/>
        </p:nvPicPr>
        <p:blipFill>
          <a:blip r:embed="rId6">
            <a:alphaModFix/>
          </a:blip>
          <a:stretch>
            <a:fillRect/>
          </a:stretch>
        </p:blipFill>
        <p:spPr>
          <a:xfrm>
            <a:off x="7657450" y="610068"/>
            <a:ext cx="957975" cy="5431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445025"/>
            <a:ext cx="8520600" cy="1162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990"/>
              <a:buNone/>
            </a:pPr>
            <a:r>
              <a:rPr lang="en" sz="2500"/>
              <a:t>Communities topic based on common words in policy texts</a:t>
            </a:r>
            <a:endParaRPr sz="2500"/>
          </a:p>
        </p:txBody>
      </p:sp>
      <p:grpSp>
        <p:nvGrpSpPr>
          <p:cNvPr id="237" name="Google Shape;237;p40"/>
          <p:cNvGrpSpPr/>
          <p:nvPr/>
        </p:nvGrpSpPr>
        <p:grpSpPr>
          <a:xfrm>
            <a:off x="10975" y="1607218"/>
            <a:ext cx="9122051" cy="2949657"/>
            <a:chOff x="29400" y="1900843"/>
            <a:chExt cx="9122051" cy="2949657"/>
          </a:xfrm>
        </p:grpSpPr>
        <p:pic>
          <p:nvPicPr>
            <p:cNvPr id="238" name="Google Shape;238;p40"/>
            <p:cNvPicPr preferRelativeResize="0"/>
            <p:nvPr/>
          </p:nvPicPr>
          <p:blipFill rotWithShape="1">
            <a:blip r:embed="rId3">
              <a:alphaModFix/>
            </a:blip>
            <a:srcRect b="0" l="0" r="0" t="0"/>
            <a:stretch/>
          </p:blipFill>
          <p:spPr>
            <a:xfrm>
              <a:off x="39141" y="1900843"/>
              <a:ext cx="4479874" cy="1419275"/>
            </a:xfrm>
            <a:prstGeom prst="rect">
              <a:avLst/>
            </a:prstGeom>
            <a:noFill/>
            <a:ln>
              <a:noFill/>
            </a:ln>
          </p:spPr>
        </p:pic>
        <p:grpSp>
          <p:nvGrpSpPr>
            <p:cNvPr id="239" name="Google Shape;239;p40"/>
            <p:cNvGrpSpPr/>
            <p:nvPr/>
          </p:nvGrpSpPr>
          <p:grpSpPr>
            <a:xfrm>
              <a:off x="29400" y="1902566"/>
              <a:ext cx="9122051" cy="2947934"/>
              <a:chOff x="29400" y="73766"/>
              <a:chExt cx="9122051" cy="2947934"/>
            </a:xfrm>
          </p:grpSpPr>
          <p:pic>
            <p:nvPicPr>
              <p:cNvPr id="240" name="Google Shape;240;p40"/>
              <p:cNvPicPr preferRelativeResize="0"/>
              <p:nvPr/>
            </p:nvPicPr>
            <p:blipFill rotWithShape="1">
              <a:blip r:embed="rId4">
                <a:alphaModFix/>
              </a:blip>
              <a:srcRect b="0" l="0" r="0" t="0"/>
              <a:stretch/>
            </p:blipFill>
            <p:spPr>
              <a:xfrm>
                <a:off x="4591659" y="73766"/>
                <a:ext cx="4550049" cy="1425125"/>
              </a:xfrm>
              <a:prstGeom prst="rect">
                <a:avLst/>
              </a:prstGeom>
              <a:noFill/>
              <a:ln>
                <a:noFill/>
              </a:ln>
            </p:spPr>
          </p:pic>
          <p:pic>
            <p:nvPicPr>
              <p:cNvPr id="241" name="Google Shape;241;p40"/>
              <p:cNvPicPr preferRelativeResize="0"/>
              <p:nvPr/>
            </p:nvPicPr>
            <p:blipFill rotWithShape="1">
              <a:blip r:embed="rId5">
                <a:alphaModFix/>
              </a:blip>
              <a:srcRect b="0" l="0" r="0" t="0"/>
              <a:stretch/>
            </p:blipFill>
            <p:spPr>
              <a:xfrm>
                <a:off x="29400" y="1577300"/>
                <a:ext cx="4498284" cy="1425125"/>
              </a:xfrm>
              <a:prstGeom prst="rect">
                <a:avLst/>
              </a:prstGeom>
              <a:noFill/>
              <a:ln>
                <a:noFill/>
              </a:ln>
            </p:spPr>
          </p:pic>
          <p:pic>
            <p:nvPicPr>
              <p:cNvPr id="242" name="Google Shape;242;p40"/>
              <p:cNvPicPr preferRelativeResize="0"/>
              <p:nvPr/>
            </p:nvPicPr>
            <p:blipFill rotWithShape="1">
              <a:blip r:embed="rId6">
                <a:alphaModFix/>
              </a:blip>
              <a:srcRect b="0" l="0" r="0" t="0"/>
              <a:stretch/>
            </p:blipFill>
            <p:spPr>
              <a:xfrm>
                <a:off x="4601401" y="1580183"/>
                <a:ext cx="4550050" cy="1441517"/>
              </a:xfrm>
              <a:prstGeom prst="rect">
                <a:avLst/>
              </a:prstGeom>
              <a:noFill/>
              <a:ln>
                <a:noFill/>
              </a:ln>
            </p:spPr>
          </p:pic>
        </p:grpSp>
      </p:grpSp>
      <p:sp>
        <p:nvSpPr>
          <p:cNvPr id="243" name="Google Shape;243;p40"/>
          <p:cNvSpPr/>
          <p:nvPr/>
        </p:nvSpPr>
        <p:spPr>
          <a:xfrm>
            <a:off x="6095600" y="1488325"/>
            <a:ext cx="1619700" cy="3343500"/>
          </a:xfrm>
          <a:prstGeom prst="frame">
            <a:avLst>
              <a:gd fmla="val 1895"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0"/>
          <p:cNvSpPr/>
          <p:nvPr/>
        </p:nvSpPr>
        <p:spPr>
          <a:xfrm>
            <a:off x="1506825" y="3042325"/>
            <a:ext cx="3065100" cy="1586700"/>
          </a:xfrm>
          <a:prstGeom prst="frame">
            <a:avLst>
              <a:gd fmla="val 1895"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0"/>
          <p:cNvSpPr/>
          <p:nvPr/>
        </p:nvSpPr>
        <p:spPr>
          <a:xfrm>
            <a:off x="1506825" y="1488325"/>
            <a:ext cx="1568400" cy="1586700"/>
          </a:xfrm>
          <a:prstGeom prst="frame">
            <a:avLst>
              <a:gd fmla="val 1895"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1"/>
          <p:cNvPicPr preferRelativeResize="0"/>
          <p:nvPr/>
        </p:nvPicPr>
        <p:blipFill>
          <a:blip r:embed="rId3">
            <a:alphaModFix/>
          </a:blip>
          <a:stretch>
            <a:fillRect/>
          </a:stretch>
        </p:blipFill>
        <p:spPr>
          <a:xfrm>
            <a:off x="414980" y="0"/>
            <a:ext cx="8314040" cy="5143501"/>
          </a:xfrm>
          <a:prstGeom prst="rect">
            <a:avLst/>
          </a:prstGeom>
          <a:noFill/>
          <a:ln>
            <a:noFill/>
          </a:ln>
        </p:spPr>
      </p:pic>
      <p:sp>
        <p:nvSpPr>
          <p:cNvPr id="251" name="Google Shape;251;p41"/>
          <p:cNvSpPr txBox="1"/>
          <p:nvPr/>
        </p:nvSpPr>
        <p:spPr>
          <a:xfrm>
            <a:off x="7173125" y="2792525"/>
            <a:ext cx="1257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rPr>
              <a:t>Timeline:</a:t>
            </a:r>
            <a:endParaRPr sz="1700">
              <a:solidFill>
                <a:schemeClr val="dk1"/>
              </a:solidFill>
            </a:endParaRPr>
          </a:p>
          <a:p>
            <a:pPr indent="0" lvl="0" marL="0" rtl="0" algn="ctr">
              <a:spcBef>
                <a:spcPts val="0"/>
              </a:spcBef>
              <a:spcAft>
                <a:spcPts val="0"/>
              </a:spcAft>
              <a:buNone/>
            </a:pPr>
            <a:r>
              <a:rPr lang="en" sz="1700">
                <a:solidFill>
                  <a:schemeClr val="dk1"/>
                </a:solidFill>
              </a:rPr>
              <a:t>2013-2021</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STI Scoreboard - PCA RESULTS</a:t>
            </a:r>
            <a:endParaRPr sz="2000"/>
          </a:p>
        </p:txBody>
      </p:sp>
      <p:sp>
        <p:nvSpPr>
          <p:cNvPr id="257" name="Google Shape;25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58" name="Google Shape;258;p42"/>
          <p:cNvPicPr preferRelativeResize="0"/>
          <p:nvPr/>
        </p:nvPicPr>
        <p:blipFill>
          <a:blip r:embed="rId3">
            <a:alphaModFix/>
          </a:blip>
          <a:stretch>
            <a:fillRect/>
          </a:stretch>
        </p:blipFill>
        <p:spPr>
          <a:xfrm>
            <a:off x="420400" y="1235575"/>
            <a:ext cx="6122127" cy="3157850"/>
          </a:xfrm>
          <a:prstGeom prst="rect">
            <a:avLst/>
          </a:prstGeom>
          <a:noFill/>
          <a:ln>
            <a:noFill/>
          </a:ln>
        </p:spPr>
      </p:pic>
      <p:sp>
        <p:nvSpPr>
          <p:cNvPr id="259" name="Google Shape;259;p42"/>
          <p:cNvSpPr txBox="1"/>
          <p:nvPr/>
        </p:nvSpPr>
        <p:spPr>
          <a:xfrm>
            <a:off x="6388150" y="1632075"/>
            <a:ext cx="25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0" name="Google Shape;260;p42"/>
          <p:cNvSpPr txBox="1"/>
          <p:nvPr/>
        </p:nvSpPr>
        <p:spPr>
          <a:xfrm>
            <a:off x="6229300" y="1730975"/>
            <a:ext cx="29943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Most of the variables contributes to dimension 1</a:t>
            </a:r>
            <a:endParaRPr/>
          </a:p>
          <a:p>
            <a:pPr indent="0" lvl="0" marL="0" rtl="0" algn="l">
              <a:spcBef>
                <a:spcPts val="0"/>
              </a:spcBef>
              <a:spcAft>
                <a:spcPts val="0"/>
              </a:spcAft>
              <a:buNone/>
            </a:pPr>
            <a:r>
              <a:rPr lang="en"/>
              <a:t> </a:t>
            </a:r>
            <a:endParaRPr/>
          </a:p>
          <a:p>
            <a:pPr indent="-317500" lvl="0" marL="457200" rtl="0" algn="l">
              <a:spcBef>
                <a:spcPts val="0"/>
              </a:spcBef>
              <a:spcAft>
                <a:spcPts val="0"/>
              </a:spcAft>
              <a:buSzPts val="1400"/>
              <a:buChar char="-"/>
            </a:pPr>
            <a:r>
              <a:rPr lang="en"/>
              <a:t>Dim 1. High correlation with both kt and cc initiatives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Dim 2. Small correlation with both kt and cc initiatives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STI Scoreboard - Clustering </a:t>
            </a:r>
            <a:endParaRPr sz="2000"/>
          </a:p>
        </p:txBody>
      </p:sp>
      <p:pic>
        <p:nvPicPr>
          <p:cNvPr id="266" name="Google Shape;266;p43"/>
          <p:cNvPicPr preferRelativeResize="0"/>
          <p:nvPr/>
        </p:nvPicPr>
        <p:blipFill>
          <a:blip r:embed="rId3">
            <a:alphaModFix/>
          </a:blip>
          <a:stretch>
            <a:fillRect/>
          </a:stretch>
        </p:blipFill>
        <p:spPr>
          <a:xfrm>
            <a:off x="168875" y="1087675"/>
            <a:ext cx="7558714" cy="3820975"/>
          </a:xfrm>
          <a:prstGeom prst="rect">
            <a:avLst/>
          </a:prstGeom>
          <a:noFill/>
          <a:ln>
            <a:noFill/>
          </a:ln>
        </p:spPr>
      </p:pic>
      <p:cxnSp>
        <p:nvCxnSpPr>
          <p:cNvPr id="267" name="Google Shape;267;p43"/>
          <p:cNvCxnSpPr/>
          <p:nvPr/>
        </p:nvCxnSpPr>
        <p:spPr>
          <a:xfrm>
            <a:off x="1186950" y="2118400"/>
            <a:ext cx="758400" cy="956100"/>
          </a:xfrm>
          <a:prstGeom prst="straightConnector1">
            <a:avLst/>
          </a:prstGeom>
          <a:noFill/>
          <a:ln cap="flat" cmpd="sng" w="9525">
            <a:solidFill>
              <a:schemeClr val="dk2"/>
            </a:solidFill>
            <a:prstDash val="solid"/>
            <a:round/>
            <a:headEnd len="med" w="med" type="none"/>
            <a:tailEnd len="med" w="med" type="triangle"/>
          </a:ln>
        </p:spPr>
      </p:cxnSp>
      <p:sp>
        <p:nvSpPr>
          <p:cNvPr id="268" name="Google Shape;268;p43"/>
          <p:cNvSpPr txBox="1"/>
          <p:nvPr/>
        </p:nvSpPr>
        <p:spPr>
          <a:xfrm>
            <a:off x="741850" y="1360050"/>
            <a:ext cx="1055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Guatemala</a:t>
            </a:r>
            <a:endParaRPr/>
          </a:p>
          <a:p>
            <a:pPr indent="0" lvl="0" marL="0" rtl="0" algn="l">
              <a:spcBef>
                <a:spcPts val="0"/>
              </a:spcBef>
              <a:spcAft>
                <a:spcPts val="0"/>
              </a:spcAft>
              <a:buNone/>
            </a:pPr>
            <a:r>
              <a:rPr lang="en"/>
              <a:t>Armenia</a:t>
            </a:r>
            <a:endParaRPr/>
          </a:p>
          <a:p>
            <a:pPr indent="0" lvl="0" marL="0" rtl="0" algn="l">
              <a:spcBef>
                <a:spcPts val="0"/>
              </a:spcBef>
              <a:spcAft>
                <a:spcPts val="0"/>
              </a:spcAft>
              <a:buNone/>
            </a:pPr>
            <a:r>
              <a:rPr lang="en"/>
              <a:t>Brazil</a:t>
            </a:r>
            <a:endParaRPr/>
          </a:p>
        </p:txBody>
      </p:sp>
      <p:cxnSp>
        <p:nvCxnSpPr>
          <p:cNvPr id="269" name="Google Shape;269;p43"/>
          <p:cNvCxnSpPr/>
          <p:nvPr/>
        </p:nvCxnSpPr>
        <p:spPr>
          <a:xfrm>
            <a:off x="4080175" y="1838150"/>
            <a:ext cx="601800" cy="478200"/>
          </a:xfrm>
          <a:prstGeom prst="straightConnector1">
            <a:avLst/>
          </a:prstGeom>
          <a:noFill/>
          <a:ln cap="flat" cmpd="sng" w="9525">
            <a:solidFill>
              <a:schemeClr val="dk2"/>
            </a:solidFill>
            <a:prstDash val="solid"/>
            <a:round/>
            <a:headEnd len="med" w="med" type="none"/>
            <a:tailEnd len="med" w="med" type="triangle"/>
          </a:ln>
        </p:spPr>
      </p:cxnSp>
      <p:sp>
        <p:nvSpPr>
          <p:cNvPr id="270" name="Google Shape;270;p43"/>
          <p:cNvSpPr txBox="1"/>
          <p:nvPr/>
        </p:nvSpPr>
        <p:spPr>
          <a:xfrm>
            <a:off x="5600925" y="3762775"/>
            <a:ext cx="1055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Argentina</a:t>
            </a:r>
            <a:endParaRPr/>
          </a:p>
          <a:p>
            <a:pPr indent="0" lvl="0" marL="0" rtl="0" algn="l">
              <a:spcBef>
                <a:spcPts val="0"/>
              </a:spcBef>
              <a:spcAft>
                <a:spcPts val="0"/>
              </a:spcAft>
              <a:buNone/>
            </a:pPr>
            <a:r>
              <a:rPr lang="en"/>
              <a:t>Spain</a:t>
            </a:r>
            <a:endParaRPr/>
          </a:p>
          <a:p>
            <a:pPr indent="0" lvl="0" marL="0" rtl="0" algn="l">
              <a:spcBef>
                <a:spcPts val="0"/>
              </a:spcBef>
              <a:spcAft>
                <a:spcPts val="0"/>
              </a:spcAft>
              <a:buNone/>
            </a:pPr>
            <a:r>
              <a:rPr lang="en"/>
              <a:t>Australia</a:t>
            </a:r>
            <a:endParaRPr/>
          </a:p>
        </p:txBody>
      </p:sp>
      <p:cxnSp>
        <p:nvCxnSpPr>
          <p:cNvPr id="271" name="Google Shape;271;p43"/>
          <p:cNvCxnSpPr/>
          <p:nvPr/>
        </p:nvCxnSpPr>
        <p:spPr>
          <a:xfrm rot="10800000">
            <a:off x="4352225" y="3898900"/>
            <a:ext cx="1162200" cy="263700"/>
          </a:xfrm>
          <a:prstGeom prst="straightConnector1">
            <a:avLst/>
          </a:prstGeom>
          <a:noFill/>
          <a:ln cap="flat" cmpd="sng" w="9525">
            <a:solidFill>
              <a:schemeClr val="dk2"/>
            </a:solidFill>
            <a:prstDash val="solid"/>
            <a:round/>
            <a:headEnd len="med" w="med" type="none"/>
            <a:tailEnd len="med" w="med" type="triangle"/>
          </a:ln>
        </p:spPr>
      </p:cxnSp>
      <p:sp>
        <p:nvSpPr>
          <p:cNvPr id="272" name="Google Shape;272;p43"/>
          <p:cNvSpPr txBox="1"/>
          <p:nvPr/>
        </p:nvSpPr>
        <p:spPr>
          <a:xfrm>
            <a:off x="2991925" y="1309650"/>
            <a:ext cx="1055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Germany</a:t>
            </a:r>
            <a:endParaRPr/>
          </a:p>
          <a:p>
            <a:pPr indent="0" lvl="0" marL="0" rtl="0" algn="l">
              <a:spcBef>
                <a:spcPts val="0"/>
              </a:spcBef>
              <a:spcAft>
                <a:spcPts val="0"/>
              </a:spcAft>
              <a:buNone/>
            </a:pPr>
            <a:r>
              <a:rPr lang="en"/>
              <a:t>Denmark</a:t>
            </a:r>
            <a:endParaRPr/>
          </a:p>
          <a:p>
            <a:pPr indent="0" lvl="0" marL="0" rtl="0" algn="l">
              <a:spcBef>
                <a:spcPts val="0"/>
              </a:spcBef>
              <a:spcAft>
                <a:spcPts val="0"/>
              </a:spcAft>
              <a:buNone/>
            </a:pPr>
            <a:r>
              <a:rPr lang="en"/>
              <a:t>Finland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idx="1" type="subTitle"/>
          </p:nvPr>
        </p:nvSpPr>
        <p:spPr>
          <a:xfrm>
            <a:off x="311700" y="1634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Overall workflow </a:t>
            </a:r>
            <a:endParaRPr>
              <a:solidFill>
                <a:schemeClr val="dk1"/>
              </a:solidFill>
            </a:endParaRPr>
          </a:p>
        </p:txBody>
      </p:sp>
      <p:pic>
        <p:nvPicPr>
          <p:cNvPr id="106" name="Google Shape;106;p26"/>
          <p:cNvPicPr preferRelativeResize="0"/>
          <p:nvPr/>
        </p:nvPicPr>
        <p:blipFill>
          <a:blip r:embed="rId3">
            <a:alphaModFix/>
          </a:blip>
          <a:stretch>
            <a:fillRect/>
          </a:stretch>
        </p:blipFill>
        <p:spPr>
          <a:xfrm>
            <a:off x="1343025" y="1174425"/>
            <a:ext cx="6457950" cy="3171825"/>
          </a:xfrm>
          <a:prstGeom prst="rect">
            <a:avLst/>
          </a:prstGeom>
          <a:noFill/>
          <a:ln>
            <a:noFill/>
          </a:ln>
        </p:spPr>
      </p:pic>
      <p:pic>
        <p:nvPicPr>
          <p:cNvPr id="107" name="Google Shape;107;p26"/>
          <p:cNvPicPr preferRelativeResize="0"/>
          <p:nvPr/>
        </p:nvPicPr>
        <p:blipFill>
          <a:blip r:embed="rId4">
            <a:alphaModFix/>
          </a:blip>
          <a:stretch>
            <a:fillRect/>
          </a:stretch>
        </p:blipFill>
        <p:spPr>
          <a:xfrm>
            <a:off x="496550" y="956075"/>
            <a:ext cx="8150900" cy="3914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nvSpPr>
        <p:spPr>
          <a:xfrm>
            <a:off x="159475" y="3297150"/>
            <a:ext cx="474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Average number of KT-initiatives pr. year by cluster</a:t>
            </a:r>
            <a:endParaRPr sz="1200"/>
          </a:p>
        </p:txBody>
      </p:sp>
      <p:sp>
        <p:nvSpPr>
          <p:cNvPr id="278" name="Google Shape;278;p44"/>
          <p:cNvSpPr txBox="1"/>
          <p:nvPr/>
        </p:nvSpPr>
        <p:spPr>
          <a:xfrm>
            <a:off x="107325" y="1688050"/>
            <a:ext cx="54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Average number of CC-initiatives pr. year by cluster</a:t>
            </a:r>
            <a:endParaRPr sz="1200"/>
          </a:p>
        </p:txBody>
      </p:sp>
      <p:pic>
        <p:nvPicPr>
          <p:cNvPr id="279" name="Google Shape;279;p44"/>
          <p:cNvPicPr preferRelativeResize="0"/>
          <p:nvPr/>
        </p:nvPicPr>
        <p:blipFill>
          <a:blip r:embed="rId3">
            <a:alphaModFix/>
          </a:blip>
          <a:stretch>
            <a:fillRect/>
          </a:stretch>
        </p:blipFill>
        <p:spPr>
          <a:xfrm>
            <a:off x="107325" y="3742575"/>
            <a:ext cx="4165413" cy="840025"/>
          </a:xfrm>
          <a:prstGeom prst="rect">
            <a:avLst/>
          </a:prstGeom>
          <a:noFill/>
          <a:ln>
            <a:noFill/>
          </a:ln>
        </p:spPr>
      </p:pic>
      <p:pic>
        <p:nvPicPr>
          <p:cNvPr id="280" name="Google Shape;280;p44"/>
          <p:cNvPicPr preferRelativeResize="0"/>
          <p:nvPr/>
        </p:nvPicPr>
        <p:blipFill>
          <a:blip r:embed="rId4">
            <a:alphaModFix/>
          </a:blip>
          <a:stretch>
            <a:fillRect/>
          </a:stretch>
        </p:blipFill>
        <p:spPr>
          <a:xfrm>
            <a:off x="107325" y="2185097"/>
            <a:ext cx="4207125" cy="840025"/>
          </a:xfrm>
          <a:prstGeom prst="rect">
            <a:avLst/>
          </a:prstGeom>
          <a:noFill/>
          <a:ln>
            <a:noFill/>
          </a:ln>
        </p:spPr>
      </p:pic>
      <p:sp>
        <p:nvSpPr>
          <p:cNvPr id="281" name="Google Shape;281;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STI Scoreboard - Triangulation </a:t>
            </a:r>
            <a:r>
              <a:rPr lang="en" sz="2000"/>
              <a:t>with STIP COMPASS</a:t>
            </a:r>
            <a:r>
              <a:rPr lang="en" sz="2000"/>
              <a:t> </a:t>
            </a:r>
            <a:endParaRPr sz="2000"/>
          </a:p>
        </p:txBody>
      </p:sp>
      <p:pic>
        <p:nvPicPr>
          <p:cNvPr id="282" name="Google Shape;282;p44"/>
          <p:cNvPicPr preferRelativeResize="0"/>
          <p:nvPr/>
        </p:nvPicPr>
        <p:blipFill>
          <a:blip r:embed="rId5">
            <a:alphaModFix/>
          </a:blip>
          <a:stretch>
            <a:fillRect/>
          </a:stretch>
        </p:blipFill>
        <p:spPr>
          <a:xfrm>
            <a:off x="4907275" y="2141538"/>
            <a:ext cx="4041725" cy="2521100"/>
          </a:xfrm>
          <a:prstGeom prst="rect">
            <a:avLst/>
          </a:prstGeom>
          <a:noFill/>
          <a:ln>
            <a:noFill/>
          </a:ln>
        </p:spPr>
      </p:pic>
      <p:sp>
        <p:nvSpPr>
          <p:cNvPr id="283" name="Google Shape;283;p44"/>
          <p:cNvSpPr txBox="1"/>
          <p:nvPr/>
        </p:nvSpPr>
        <p:spPr>
          <a:xfrm>
            <a:off x="5192950" y="1672600"/>
            <a:ext cx="47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Knowledge transfer and co-creation over time</a:t>
            </a:r>
            <a:endParaRPr/>
          </a:p>
        </p:txBody>
      </p:sp>
      <p:sp>
        <p:nvSpPr>
          <p:cNvPr id="284" name="Google Shape;284;p44"/>
          <p:cNvSpPr txBox="1"/>
          <p:nvPr/>
        </p:nvSpPr>
        <p:spPr>
          <a:xfrm>
            <a:off x="5192950" y="4500575"/>
            <a:ext cx="47478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NOTE: </a:t>
            </a:r>
            <a:r>
              <a:rPr lang="en" sz="400"/>
              <a:t>Index is based on the variables correlating positively with KT and CC</a:t>
            </a:r>
            <a:endParaRPr sz="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idx="1" type="subTitle"/>
          </p:nvPr>
        </p:nvSpPr>
        <p:spPr>
          <a:xfrm>
            <a:off x="311700" y="3317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Summary</a:t>
            </a:r>
            <a:r>
              <a:rPr lang="en">
                <a:solidFill>
                  <a:schemeClr val="dk1"/>
                </a:solidFill>
              </a:rPr>
              <a:t> </a:t>
            </a:r>
            <a:endParaRPr>
              <a:solidFill>
                <a:schemeClr val="dk1"/>
              </a:solidFill>
            </a:endParaRPr>
          </a:p>
        </p:txBody>
      </p:sp>
      <p:pic>
        <p:nvPicPr>
          <p:cNvPr id="290" name="Google Shape;290;p45"/>
          <p:cNvPicPr preferRelativeResize="0"/>
          <p:nvPr/>
        </p:nvPicPr>
        <p:blipFill>
          <a:blip r:embed="rId3">
            <a:alphaModFix/>
          </a:blip>
          <a:stretch>
            <a:fillRect/>
          </a:stretch>
        </p:blipFill>
        <p:spPr>
          <a:xfrm>
            <a:off x="1190175" y="874200"/>
            <a:ext cx="7108526" cy="4269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Suggestions</a:t>
            </a:r>
            <a:endParaRPr/>
          </a:p>
        </p:txBody>
      </p:sp>
      <p:sp>
        <p:nvSpPr>
          <p:cNvPr id="296" name="Google Shape;29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1"/>
              </a:buClr>
              <a:buSzPts val="1800"/>
              <a:buChar char="●"/>
            </a:pPr>
            <a:r>
              <a:rPr lang="en">
                <a:solidFill>
                  <a:schemeClr val="dk1"/>
                </a:solidFill>
              </a:rPr>
              <a:t>Using </a:t>
            </a:r>
            <a:r>
              <a:rPr b="1" lang="en">
                <a:solidFill>
                  <a:schemeClr val="dk1"/>
                </a:solidFill>
              </a:rPr>
              <a:t>Named Entity Recognition (NER)</a:t>
            </a:r>
            <a:r>
              <a:rPr lang="en">
                <a:solidFill>
                  <a:schemeClr val="dk1"/>
                </a:solidFill>
              </a:rPr>
              <a:t> for identifying relevant keywords for distinguishing between </a:t>
            </a:r>
            <a:r>
              <a:rPr i="1" lang="en">
                <a:solidFill>
                  <a:schemeClr val="dk1"/>
                </a:solidFill>
              </a:rPr>
              <a:t>Knowledge Transfer and Knowledge Co-Creation policy documents</a:t>
            </a:r>
            <a:endParaRPr i="1">
              <a:solidFill>
                <a:schemeClr val="dk1"/>
              </a:solidFill>
            </a:endParaRPr>
          </a:p>
          <a:p>
            <a:pPr indent="-342900" lvl="0" marL="457200" rtl="0" algn="just">
              <a:spcBef>
                <a:spcPts val="0"/>
              </a:spcBef>
              <a:spcAft>
                <a:spcPts val="0"/>
              </a:spcAft>
              <a:buClr>
                <a:schemeClr val="dk1"/>
              </a:buClr>
              <a:buSzPts val="1800"/>
              <a:buChar char="●"/>
            </a:pPr>
            <a:r>
              <a:rPr i="1" lang="en">
                <a:solidFill>
                  <a:schemeClr val="dk1"/>
                </a:solidFill>
              </a:rPr>
              <a:t>Using </a:t>
            </a:r>
            <a:r>
              <a:rPr b="1" i="1" lang="en">
                <a:solidFill>
                  <a:schemeClr val="dk1"/>
                </a:solidFill>
              </a:rPr>
              <a:t>Sentence Transformer models</a:t>
            </a:r>
            <a:r>
              <a:rPr i="1" lang="en">
                <a:solidFill>
                  <a:schemeClr val="dk1"/>
                </a:solidFill>
              </a:rPr>
              <a:t> for creating more accurate embeddings at the sentence level Instead of using the word2vec model</a:t>
            </a:r>
            <a:endParaRPr i="1">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lnSpc>
                <a:spcPct val="150000"/>
              </a:lnSpc>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 &amp; 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suggestion from Tiago</a:t>
            </a:r>
            <a:endParaRPr/>
          </a:p>
        </p:txBody>
      </p:sp>
      <p:sp>
        <p:nvSpPr>
          <p:cNvPr id="312" name="Google Shape;31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Do a sensitivity test: How are outcomes changed when the keywords are tweaked?</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318" name="Google Shape;318;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50000"/>
              </a:lnSpc>
              <a:spcBef>
                <a:spcPts val="0"/>
              </a:spcBef>
              <a:spcAft>
                <a:spcPts val="0"/>
              </a:spcAft>
              <a:buClr>
                <a:schemeClr val="dk1"/>
              </a:buClr>
              <a:buSzPct val="73333"/>
              <a:buFont typeface="Arial"/>
              <a:buNone/>
            </a:pPr>
            <a:r>
              <a:rPr lang="en" sz="1500">
                <a:solidFill>
                  <a:schemeClr val="dk1"/>
                </a:solidFill>
              </a:rPr>
              <a:t>Original plug-in keywords:</a:t>
            </a:r>
            <a:endParaRPr sz="1500">
              <a:solidFill>
                <a:schemeClr val="dk1"/>
              </a:solidFill>
            </a:endParaRPr>
          </a:p>
          <a:p>
            <a:pPr indent="-302418" lvl="0" marL="457200" rtl="0" algn="l">
              <a:lnSpc>
                <a:spcPct val="150000"/>
              </a:lnSpc>
              <a:spcBef>
                <a:spcPts val="1200"/>
              </a:spcBef>
              <a:spcAft>
                <a:spcPts val="0"/>
              </a:spcAft>
              <a:buClr>
                <a:schemeClr val="dk1"/>
              </a:buClr>
              <a:buSzPct val="100000"/>
              <a:buChar char="●"/>
            </a:pPr>
            <a:r>
              <a:rPr lang="en" sz="1500">
                <a:solidFill>
                  <a:schemeClr val="dk1"/>
                </a:solidFill>
              </a:rPr>
              <a:t>Co-creation:</a:t>
            </a:r>
            <a:r>
              <a:rPr b="1" lang="en" sz="1500">
                <a:solidFill>
                  <a:schemeClr val="dk1"/>
                </a:solidFill>
              </a:rPr>
              <a:t> 24</a:t>
            </a:r>
            <a:endParaRPr b="1" sz="1500">
              <a:solidFill>
                <a:schemeClr val="dk1"/>
              </a:solidFill>
            </a:endParaRPr>
          </a:p>
          <a:p>
            <a:pPr indent="-302418" lvl="0" marL="457200" rtl="0" algn="l">
              <a:lnSpc>
                <a:spcPct val="150000"/>
              </a:lnSpc>
              <a:spcBef>
                <a:spcPts val="0"/>
              </a:spcBef>
              <a:spcAft>
                <a:spcPts val="0"/>
              </a:spcAft>
              <a:buClr>
                <a:schemeClr val="dk1"/>
              </a:buClr>
              <a:buSzPct val="100000"/>
              <a:buChar char="●"/>
            </a:pPr>
            <a:r>
              <a:rPr lang="en" sz="1500">
                <a:solidFill>
                  <a:schemeClr val="dk1"/>
                </a:solidFill>
              </a:rPr>
              <a:t>Knowledge Transfer: </a:t>
            </a:r>
            <a:r>
              <a:rPr b="1" lang="en" sz="1500">
                <a:solidFill>
                  <a:schemeClr val="dk1"/>
                </a:solidFill>
              </a:rPr>
              <a:t>20</a:t>
            </a:r>
            <a:endParaRPr b="1" sz="1500">
              <a:solidFill>
                <a:schemeClr val="dk1"/>
              </a:solidFill>
            </a:endParaRPr>
          </a:p>
          <a:p>
            <a:pPr indent="0" lvl="0" marL="0" rtl="0" algn="l">
              <a:lnSpc>
                <a:spcPct val="150000"/>
              </a:lnSpc>
              <a:spcBef>
                <a:spcPts val="1200"/>
              </a:spcBef>
              <a:spcAft>
                <a:spcPts val="0"/>
              </a:spcAft>
              <a:buClr>
                <a:schemeClr val="dk1"/>
              </a:buClr>
              <a:buSzPct val="73333"/>
              <a:buFont typeface="Arial"/>
              <a:buNone/>
            </a:pPr>
            <a:r>
              <a:rPr lang="en" sz="1500">
                <a:solidFill>
                  <a:schemeClr val="dk1"/>
                </a:solidFill>
              </a:rPr>
              <a:t>Total number of </a:t>
            </a:r>
            <a:r>
              <a:rPr lang="en" sz="1500" u="sng">
                <a:solidFill>
                  <a:schemeClr val="dk1"/>
                </a:solidFill>
              </a:rPr>
              <a:t>co-occurred keywords</a:t>
            </a:r>
            <a:r>
              <a:rPr lang="en" sz="1500">
                <a:solidFill>
                  <a:schemeClr val="dk1"/>
                </a:solidFill>
              </a:rPr>
              <a:t>: →</a:t>
            </a:r>
            <a:endParaRPr sz="1500">
              <a:solidFill>
                <a:schemeClr val="dk1"/>
              </a:solidFill>
            </a:endParaRPr>
          </a:p>
          <a:p>
            <a:pPr indent="0" lvl="0" marL="0" rtl="0" algn="l">
              <a:lnSpc>
                <a:spcPct val="150000"/>
              </a:lnSpc>
              <a:spcBef>
                <a:spcPts val="1200"/>
              </a:spcBef>
              <a:spcAft>
                <a:spcPts val="0"/>
              </a:spcAft>
              <a:buNone/>
            </a:pPr>
            <a:r>
              <a:t/>
            </a:r>
            <a:endParaRPr sz="1500">
              <a:solidFill>
                <a:schemeClr val="dk1"/>
              </a:solidFill>
            </a:endParaRPr>
          </a:p>
          <a:p>
            <a:pPr indent="0" lvl="0" marL="0" rtl="0" algn="l">
              <a:lnSpc>
                <a:spcPct val="150000"/>
              </a:lnSpc>
              <a:spcBef>
                <a:spcPts val="1200"/>
              </a:spcBef>
              <a:spcAft>
                <a:spcPts val="0"/>
              </a:spcAft>
              <a:buNone/>
            </a:pPr>
            <a:r>
              <a:t/>
            </a:r>
            <a:endParaRPr sz="1500">
              <a:solidFill>
                <a:schemeClr val="dk1"/>
              </a:solidFill>
            </a:endParaRPr>
          </a:p>
          <a:p>
            <a:pPr indent="0" lvl="0" marL="0" rtl="0" algn="l">
              <a:lnSpc>
                <a:spcPct val="150000"/>
              </a:lnSpc>
              <a:spcBef>
                <a:spcPts val="1200"/>
              </a:spcBef>
              <a:spcAft>
                <a:spcPts val="0"/>
              </a:spcAft>
              <a:buNone/>
            </a:pPr>
            <a:r>
              <a:rPr lang="en" sz="1500">
                <a:solidFill>
                  <a:schemeClr val="dk1"/>
                </a:solidFill>
              </a:rPr>
              <a:t>Total number of </a:t>
            </a:r>
            <a:r>
              <a:rPr lang="en" sz="1500" u="sng">
                <a:solidFill>
                  <a:schemeClr val="dk1"/>
                </a:solidFill>
              </a:rPr>
              <a:t>policies</a:t>
            </a:r>
            <a:r>
              <a:rPr lang="en" sz="1500">
                <a:solidFill>
                  <a:schemeClr val="dk1"/>
                </a:solidFill>
              </a:rPr>
              <a:t>:</a:t>
            </a:r>
            <a:endParaRPr sz="1500">
              <a:solidFill>
                <a:schemeClr val="dk1"/>
              </a:solidFill>
            </a:endParaRPr>
          </a:p>
          <a:p>
            <a:pPr indent="-302418" lvl="0" marL="457200" rtl="0" algn="l">
              <a:lnSpc>
                <a:spcPct val="150000"/>
              </a:lnSpc>
              <a:spcBef>
                <a:spcPts val="1200"/>
              </a:spcBef>
              <a:spcAft>
                <a:spcPts val="0"/>
              </a:spcAft>
              <a:buClr>
                <a:schemeClr val="dk1"/>
              </a:buClr>
              <a:buSzPct val="100000"/>
              <a:buChar char="●"/>
            </a:pPr>
            <a:r>
              <a:rPr lang="en" sz="1500">
                <a:solidFill>
                  <a:schemeClr val="dk1"/>
                </a:solidFill>
              </a:rPr>
              <a:t>Both (Highly-overlapped keywords): </a:t>
            </a:r>
            <a:r>
              <a:rPr b="1" lang="en" sz="1500">
                <a:solidFill>
                  <a:schemeClr val="dk1"/>
                </a:solidFill>
              </a:rPr>
              <a:t>4436</a:t>
            </a:r>
            <a:endParaRPr b="1" sz="1500">
              <a:solidFill>
                <a:schemeClr val="dk1"/>
              </a:solidFill>
            </a:endParaRPr>
          </a:p>
          <a:p>
            <a:pPr indent="-302418" lvl="0" marL="457200" rtl="0" algn="l">
              <a:lnSpc>
                <a:spcPct val="150000"/>
              </a:lnSpc>
              <a:spcBef>
                <a:spcPts val="0"/>
              </a:spcBef>
              <a:spcAft>
                <a:spcPts val="0"/>
              </a:spcAft>
              <a:buClr>
                <a:schemeClr val="dk1"/>
              </a:buClr>
              <a:buSzPct val="100000"/>
              <a:buChar char="●"/>
            </a:pPr>
            <a:r>
              <a:rPr lang="en" sz="1500">
                <a:solidFill>
                  <a:schemeClr val="dk1"/>
                </a:solidFill>
              </a:rPr>
              <a:t>Co-creation (High % co-creation keywords): </a:t>
            </a:r>
            <a:r>
              <a:rPr b="1" lang="en" sz="1500">
                <a:solidFill>
                  <a:schemeClr val="dk1"/>
                </a:solidFill>
              </a:rPr>
              <a:t>562</a:t>
            </a:r>
            <a:endParaRPr b="1" sz="1500">
              <a:solidFill>
                <a:schemeClr val="dk1"/>
              </a:solidFill>
            </a:endParaRPr>
          </a:p>
          <a:p>
            <a:pPr indent="-302418" lvl="0" marL="457200" rtl="0" algn="l">
              <a:lnSpc>
                <a:spcPct val="150000"/>
              </a:lnSpc>
              <a:spcBef>
                <a:spcPts val="0"/>
              </a:spcBef>
              <a:spcAft>
                <a:spcPts val="0"/>
              </a:spcAft>
              <a:buSzPct val="100000"/>
              <a:buChar char="●"/>
            </a:pPr>
            <a:r>
              <a:rPr lang="en" sz="1500">
                <a:solidFill>
                  <a:schemeClr val="dk1"/>
                </a:solidFill>
              </a:rPr>
              <a:t>Knowledge Transfer </a:t>
            </a:r>
            <a:r>
              <a:rPr lang="en" sz="1500">
                <a:solidFill>
                  <a:schemeClr val="dk1"/>
                </a:solidFill>
              </a:rPr>
              <a:t>(High % knowledge transfer keywords)</a:t>
            </a:r>
            <a:r>
              <a:rPr lang="en" sz="1500">
                <a:solidFill>
                  <a:schemeClr val="dk1"/>
                </a:solidFill>
              </a:rPr>
              <a:t>: </a:t>
            </a:r>
            <a:r>
              <a:rPr b="1" lang="en" sz="1500">
                <a:solidFill>
                  <a:schemeClr val="dk1"/>
                </a:solidFill>
              </a:rPr>
              <a:t>695</a:t>
            </a:r>
            <a:endParaRPr sz="1500"/>
          </a:p>
        </p:txBody>
      </p:sp>
      <p:pic>
        <p:nvPicPr>
          <p:cNvPr id="319" name="Google Shape;319;p50"/>
          <p:cNvPicPr preferRelativeResize="0"/>
          <p:nvPr/>
        </p:nvPicPr>
        <p:blipFill>
          <a:blip r:embed="rId3">
            <a:alphaModFix/>
          </a:blip>
          <a:stretch>
            <a:fillRect/>
          </a:stretch>
        </p:blipFill>
        <p:spPr>
          <a:xfrm>
            <a:off x="4156375" y="783675"/>
            <a:ext cx="3299076" cy="3302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325" name="Google Shape;325;p51"/>
          <p:cNvSpPr txBox="1"/>
          <p:nvPr/>
        </p:nvSpPr>
        <p:spPr>
          <a:xfrm>
            <a:off x="2357425" y="408125"/>
            <a:ext cx="663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Top 5 countries with the most diversified number of </a:t>
            </a:r>
            <a:r>
              <a:rPr lang="en" sz="1500" u="sng">
                <a:solidFill>
                  <a:schemeClr val="dk1"/>
                </a:solidFill>
              </a:rPr>
              <a:t>target actors</a:t>
            </a:r>
            <a:r>
              <a:rPr lang="en" sz="1500">
                <a:solidFill>
                  <a:schemeClr val="dk1"/>
                </a:solidFill>
              </a:rPr>
              <a:t> in co-creation and knowledge transfer policies</a:t>
            </a:r>
            <a:endParaRPr sz="100"/>
          </a:p>
        </p:txBody>
      </p:sp>
      <p:pic>
        <p:nvPicPr>
          <p:cNvPr id="326" name="Google Shape;326;p51"/>
          <p:cNvPicPr preferRelativeResize="0"/>
          <p:nvPr/>
        </p:nvPicPr>
        <p:blipFill>
          <a:blip r:embed="rId3">
            <a:alphaModFix/>
          </a:blip>
          <a:stretch>
            <a:fillRect/>
          </a:stretch>
        </p:blipFill>
        <p:spPr>
          <a:xfrm>
            <a:off x="98075" y="1017725"/>
            <a:ext cx="8947850" cy="41122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Appendix</a:t>
            </a:r>
            <a:endParaRPr/>
          </a:p>
        </p:txBody>
      </p:sp>
      <p:sp>
        <p:nvSpPr>
          <p:cNvPr id="332" name="Google Shape;332;p52"/>
          <p:cNvSpPr txBox="1"/>
          <p:nvPr>
            <p:ph idx="1" type="body"/>
          </p:nvPr>
        </p:nvSpPr>
        <p:spPr>
          <a:xfrm>
            <a:off x="311700" y="1152475"/>
            <a:ext cx="2749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Comparison of average number of </a:t>
            </a:r>
            <a:r>
              <a:rPr lang="en" u="sng">
                <a:solidFill>
                  <a:schemeClr val="dk1"/>
                </a:solidFill>
              </a:rPr>
              <a:t>themes</a:t>
            </a:r>
            <a:r>
              <a:rPr lang="en">
                <a:solidFill>
                  <a:schemeClr val="dk1"/>
                </a:solidFill>
              </a:rPr>
              <a:t> in first 10 countries</a:t>
            </a:r>
            <a:endParaRPr>
              <a:solidFill>
                <a:schemeClr val="dk1"/>
              </a:solidFill>
            </a:endParaRPr>
          </a:p>
        </p:txBody>
      </p:sp>
      <p:pic>
        <p:nvPicPr>
          <p:cNvPr id="333" name="Google Shape;333;p52"/>
          <p:cNvPicPr preferRelativeResize="0"/>
          <p:nvPr/>
        </p:nvPicPr>
        <p:blipFill>
          <a:blip r:embed="rId3">
            <a:alphaModFix/>
          </a:blip>
          <a:stretch>
            <a:fillRect/>
          </a:stretch>
        </p:blipFill>
        <p:spPr>
          <a:xfrm>
            <a:off x="3332092" y="0"/>
            <a:ext cx="2809666" cy="5143502"/>
          </a:xfrm>
          <a:prstGeom prst="rect">
            <a:avLst/>
          </a:prstGeom>
          <a:noFill/>
          <a:ln>
            <a:noFill/>
          </a:ln>
        </p:spPr>
      </p:pic>
      <p:pic>
        <p:nvPicPr>
          <p:cNvPr id="334" name="Google Shape;334;p52"/>
          <p:cNvPicPr preferRelativeResize="0"/>
          <p:nvPr/>
        </p:nvPicPr>
        <p:blipFill>
          <a:blip r:embed="rId4">
            <a:alphaModFix/>
          </a:blip>
          <a:stretch>
            <a:fillRect/>
          </a:stretch>
        </p:blipFill>
        <p:spPr>
          <a:xfrm>
            <a:off x="6221125" y="0"/>
            <a:ext cx="2809649" cy="5143411"/>
          </a:xfrm>
          <a:prstGeom prst="rect">
            <a:avLst/>
          </a:prstGeom>
          <a:noFill/>
          <a:ln>
            <a:noFill/>
          </a:ln>
        </p:spPr>
      </p:pic>
      <p:sp>
        <p:nvSpPr>
          <p:cNvPr id="335" name="Google Shape;335;p52"/>
          <p:cNvSpPr/>
          <p:nvPr/>
        </p:nvSpPr>
        <p:spPr>
          <a:xfrm>
            <a:off x="3226425" y="4664700"/>
            <a:ext cx="3021000" cy="478800"/>
          </a:xfrm>
          <a:prstGeom prst="frame">
            <a:avLst>
              <a:gd fmla="val 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2"/>
          <p:cNvSpPr/>
          <p:nvPr/>
        </p:nvSpPr>
        <p:spPr>
          <a:xfrm>
            <a:off x="3120750" y="274775"/>
            <a:ext cx="3021000" cy="2441700"/>
          </a:xfrm>
          <a:prstGeom prst="frame">
            <a:avLst>
              <a:gd fmla="val 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3"/>
          <p:cNvPicPr preferRelativeResize="0"/>
          <p:nvPr/>
        </p:nvPicPr>
        <p:blipFill>
          <a:blip r:embed="rId3">
            <a:alphaModFix/>
          </a:blip>
          <a:stretch>
            <a:fillRect/>
          </a:stretch>
        </p:blipFill>
        <p:spPr>
          <a:xfrm>
            <a:off x="3786200" y="0"/>
            <a:ext cx="5143499" cy="5143499"/>
          </a:xfrm>
          <a:prstGeom prst="rect">
            <a:avLst/>
          </a:prstGeom>
          <a:noFill/>
          <a:ln>
            <a:noFill/>
          </a:ln>
        </p:spPr>
      </p:pic>
      <p:pic>
        <p:nvPicPr>
          <p:cNvPr id="342" name="Google Shape;342;p53"/>
          <p:cNvPicPr preferRelativeResize="0"/>
          <p:nvPr/>
        </p:nvPicPr>
        <p:blipFill>
          <a:blip r:embed="rId4">
            <a:alphaModFix/>
          </a:blip>
          <a:stretch>
            <a:fillRect/>
          </a:stretch>
        </p:blipFill>
        <p:spPr>
          <a:xfrm>
            <a:off x="3918850" y="3812950"/>
            <a:ext cx="2526175" cy="1263875"/>
          </a:xfrm>
          <a:prstGeom prst="rect">
            <a:avLst/>
          </a:prstGeom>
          <a:noFill/>
          <a:ln>
            <a:noFill/>
          </a:ln>
        </p:spPr>
      </p:pic>
      <p:sp>
        <p:nvSpPr>
          <p:cNvPr id="343" name="Google Shape;343;p53"/>
          <p:cNvSpPr txBox="1"/>
          <p:nvPr/>
        </p:nvSpPr>
        <p:spPr>
          <a:xfrm>
            <a:off x="132675" y="1469575"/>
            <a:ext cx="30000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rPr>
              <a:t>Countries with more percentage of co-creation policies</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idx="1" type="subTitle"/>
          </p:nvPr>
        </p:nvSpPr>
        <p:spPr>
          <a:xfrm>
            <a:off x="256750" y="1634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Overall workflow </a:t>
            </a:r>
            <a:endParaRPr>
              <a:solidFill>
                <a:schemeClr val="dk1"/>
              </a:solidFill>
            </a:endParaRPr>
          </a:p>
        </p:txBody>
      </p:sp>
      <p:pic>
        <p:nvPicPr>
          <p:cNvPr id="113" name="Google Shape;113;p27"/>
          <p:cNvPicPr preferRelativeResize="0"/>
          <p:nvPr/>
        </p:nvPicPr>
        <p:blipFill>
          <a:blip r:embed="rId3">
            <a:alphaModFix/>
          </a:blip>
          <a:stretch>
            <a:fillRect/>
          </a:stretch>
        </p:blipFill>
        <p:spPr>
          <a:xfrm>
            <a:off x="496550" y="956075"/>
            <a:ext cx="8150900" cy="3914375"/>
          </a:xfrm>
          <a:prstGeom prst="rect">
            <a:avLst/>
          </a:prstGeom>
          <a:noFill/>
          <a:ln>
            <a:noFill/>
          </a:ln>
        </p:spPr>
      </p:pic>
      <p:sp>
        <p:nvSpPr>
          <p:cNvPr id="114" name="Google Shape;114;p27"/>
          <p:cNvSpPr/>
          <p:nvPr/>
        </p:nvSpPr>
        <p:spPr>
          <a:xfrm>
            <a:off x="3396025" y="835125"/>
            <a:ext cx="2451600" cy="3963300"/>
          </a:xfrm>
          <a:prstGeom prst="frame">
            <a:avLst>
              <a:gd fmla="val 1895"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a:t>
            </a:r>
            <a:r>
              <a:rPr lang="en" sz="2000"/>
              <a:t>average length of project</a:t>
            </a:r>
            <a:endParaRPr sz="2000"/>
          </a:p>
        </p:txBody>
      </p:sp>
      <p:sp>
        <p:nvSpPr>
          <p:cNvPr id="349" name="Google Shape;34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Not significant</a:t>
            </a:r>
            <a:endParaRPr/>
          </a:p>
        </p:txBody>
      </p:sp>
      <p:pic>
        <p:nvPicPr>
          <p:cNvPr id="350" name="Google Shape;350;p54"/>
          <p:cNvPicPr preferRelativeResize="0"/>
          <p:nvPr/>
        </p:nvPicPr>
        <p:blipFill>
          <a:blip r:embed="rId3">
            <a:alphaModFix/>
          </a:blip>
          <a:stretch>
            <a:fillRect/>
          </a:stretch>
        </p:blipFill>
        <p:spPr>
          <a:xfrm>
            <a:off x="4829988" y="1241388"/>
            <a:ext cx="3781425" cy="923925"/>
          </a:xfrm>
          <a:prstGeom prst="rect">
            <a:avLst/>
          </a:prstGeom>
          <a:noFill/>
          <a:ln>
            <a:noFill/>
          </a:ln>
        </p:spPr>
      </p:pic>
      <p:pic>
        <p:nvPicPr>
          <p:cNvPr id="351" name="Google Shape;351;p54"/>
          <p:cNvPicPr preferRelativeResize="0"/>
          <p:nvPr/>
        </p:nvPicPr>
        <p:blipFill>
          <a:blip r:embed="rId4">
            <a:alphaModFix/>
          </a:blip>
          <a:stretch>
            <a:fillRect/>
          </a:stretch>
        </p:blipFill>
        <p:spPr>
          <a:xfrm>
            <a:off x="374800" y="1017725"/>
            <a:ext cx="4058974" cy="4058974"/>
          </a:xfrm>
          <a:prstGeom prst="rect">
            <a:avLst/>
          </a:prstGeom>
          <a:noFill/>
          <a:ln>
            <a:noFill/>
          </a:ln>
        </p:spPr>
      </p:pic>
      <p:sp>
        <p:nvSpPr>
          <p:cNvPr id="352" name="Google Shape;352;p54"/>
          <p:cNvSpPr/>
          <p:nvPr/>
        </p:nvSpPr>
        <p:spPr>
          <a:xfrm>
            <a:off x="1280325" y="3451275"/>
            <a:ext cx="512100" cy="244800"/>
          </a:xfrm>
          <a:prstGeom prst="frame">
            <a:avLst>
              <a:gd fmla="val 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5"/>
          <p:cNvPicPr preferRelativeResize="0"/>
          <p:nvPr/>
        </p:nvPicPr>
        <p:blipFill rotWithShape="1">
          <a:blip r:embed="rId3">
            <a:alphaModFix/>
          </a:blip>
          <a:srcRect b="11590" l="0" r="0" t="0"/>
          <a:stretch/>
        </p:blipFill>
        <p:spPr>
          <a:xfrm>
            <a:off x="251700" y="1145025"/>
            <a:ext cx="4122264" cy="3644474"/>
          </a:xfrm>
          <a:prstGeom prst="rect">
            <a:avLst/>
          </a:prstGeom>
          <a:noFill/>
          <a:ln>
            <a:noFill/>
          </a:ln>
        </p:spPr>
      </p:pic>
      <p:pic>
        <p:nvPicPr>
          <p:cNvPr id="358" name="Google Shape;358;p55"/>
          <p:cNvPicPr preferRelativeResize="0"/>
          <p:nvPr/>
        </p:nvPicPr>
        <p:blipFill rotWithShape="1">
          <a:blip r:embed="rId4">
            <a:alphaModFix/>
          </a:blip>
          <a:srcRect b="14777" l="0" r="0" t="0"/>
          <a:stretch/>
        </p:blipFill>
        <p:spPr>
          <a:xfrm>
            <a:off x="4393275" y="1119787"/>
            <a:ext cx="4186212" cy="3567662"/>
          </a:xfrm>
          <a:prstGeom prst="rect">
            <a:avLst/>
          </a:prstGeom>
          <a:noFill/>
          <a:ln>
            <a:noFill/>
          </a:ln>
        </p:spPr>
      </p:pic>
      <p:sp>
        <p:nvSpPr>
          <p:cNvPr id="359" name="Google Shape;359;p55"/>
          <p:cNvSpPr txBox="1"/>
          <p:nvPr/>
        </p:nvSpPr>
        <p:spPr>
          <a:xfrm>
            <a:off x="4523700" y="4789500"/>
            <a:ext cx="462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*Exclude policies with 50% Co-creation and Knowledge Transfer weight</a:t>
            </a:r>
            <a:endParaRPr sz="1100"/>
          </a:p>
        </p:txBody>
      </p:sp>
      <p:sp>
        <p:nvSpPr>
          <p:cNvPr id="360" name="Google Shape;360;p55"/>
          <p:cNvSpPr txBox="1"/>
          <p:nvPr/>
        </p:nvSpPr>
        <p:spPr>
          <a:xfrm>
            <a:off x="2061475" y="525125"/>
            <a:ext cx="418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Top 30 </a:t>
            </a:r>
            <a:r>
              <a:rPr lang="en" sz="2000" u="sng">
                <a:solidFill>
                  <a:schemeClr val="dk1"/>
                </a:solidFill>
              </a:rPr>
              <a:t>bigram</a:t>
            </a:r>
            <a:r>
              <a:rPr lang="en" sz="2000">
                <a:solidFill>
                  <a:schemeClr val="dk1"/>
                </a:solidFill>
              </a:rPr>
              <a:t> policy texts</a:t>
            </a:r>
            <a:endParaRPr/>
          </a:p>
        </p:txBody>
      </p:sp>
      <p:sp>
        <p:nvSpPr>
          <p:cNvPr id="361" name="Google Shape;361;p55"/>
          <p:cNvSpPr txBox="1"/>
          <p:nvPr/>
        </p:nvSpPr>
        <p:spPr>
          <a:xfrm>
            <a:off x="490450" y="4881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Appendix</a:t>
            </a:r>
            <a:endParaRPr sz="2500"/>
          </a:p>
        </p:txBody>
      </p:sp>
      <p:sp>
        <p:nvSpPr>
          <p:cNvPr id="362" name="Google Shape;362;p55"/>
          <p:cNvSpPr/>
          <p:nvPr/>
        </p:nvSpPr>
        <p:spPr>
          <a:xfrm>
            <a:off x="977525" y="4386375"/>
            <a:ext cx="2239800" cy="301200"/>
          </a:xfrm>
          <a:prstGeom prst="frame">
            <a:avLst>
              <a:gd fmla="val 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5"/>
          <p:cNvSpPr/>
          <p:nvPr/>
        </p:nvSpPr>
        <p:spPr>
          <a:xfrm>
            <a:off x="2733100" y="2664225"/>
            <a:ext cx="484200" cy="198600"/>
          </a:xfrm>
          <a:prstGeom prst="frame">
            <a:avLst>
              <a:gd fmla="val 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5"/>
          <p:cNvSpPr/>
          <p:nvPr/>
        </p:nvSpPr>
        <p:spPr>
          <a:xfrm>
            <a:off x="4952425" y="2306050"/>
            <a:ext cx="1092900" cy="198600"/>
          </a:xfrm>
          <a:prstGeom prst="frame">
            <a:avLst>
              <a:gd fmla="val 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5"/>
          <p:cNvSpPr/>
          <p:nvPr/>
        </p:nvSpPr>
        <p:spPr>
          <a:xfrm>
            <a:off x="5965900" y="3592475"/>
            <a:ext cx="558000" cy="198600"/>
          </a:xfrm>
          <a:prstGeom prst="frame">
            <a:avLst>
              <a:gd fmla="val 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6"/>
          <p:cNvPicPr preferRelativeResize="0"/>
          <p:nvPr/>
        </p:nvPicPr>
        <p:blipFill rotWithShape="1">
          <a:blip r:embed="rId3">
            <a:alphaModFix/>
          </a:blip>
          <a:srcRect b="14719" l="0" r="0" t="0"/>
          <a:stretch/>
        </p:blipFill>
        <p:spPr>
          <a:xfrm>
            <a:off x="411000" y="1199925"/>
            <a:ext cx="4464425" cy="3807175"/>
          </a:xfrm>
          <a:prstGeom prst="rect">
            <a:avLst/>
          </a:prstGeom>
          <a:noFill/>
          <a:ln>
            <a:noFill/>
          </a:ln>
        </p:spPr>
      </p:pic>
      <p:sp>
        <p:nvSpPr>
          <p:cNvPr id="371" name="Google Shape;371;p56"/>
          <p:cNvSpPr txBox="1"/>
          <p:nvPr>
            <p:ph type="title"/>
          </p:nvPr>
        </p:nvSpPr>
        <p:spPr>
          <a:xfrm>
            <a:off x="2225550" y="566425"/>
            <a:ext cx="469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Top 30 </a:t>
            </a:r>
            <a:r>
              <a:rPr lang="en" sz="2000" u="sng"/>
              <a:t>trigram</a:t>
            </a:r>
            <a:r>
              <a:rPr lang="en" sz="2000"/>
              <a:t> policy texts</a:t>
            </a:r>
            <a:endParaRPr sz="2000"/>
          </a:p>
        </p:txBody>
      </p:sp>
      <p:pic>
        <p:nvPicPr>
          <p:cNvPr id="372" name="Google Shape;372;p56"/>
          <p:cNvPicPr preferRelativeResize="0"/>
          <p:nvPr/>
        </p:nvPicPr>
        <p:blipFill rotWithShape="1">
          <a:blip r:embed="rId4">
            <a:alphaModFix/>
          </a:blip>
          <a:srcRect b="18012" l="0" r="0" t="0"/>
          <a:stretch/>
        </p:blipFill>
        <p:spPr>
          <a:xfrm>
            <a:off x="4339200" y="1199925"/>
            <a:ext cx="4464425" cy="3660332"/>
          </a:xfrm>
          <a:prstGeom prst="rect">
            <a:avLst/>
          </a:prstGeom>
          <a:noFill/>
          <a:ln>
            <a:noFill/>
          </a:ln>
        </p:spPr>
      </p:pic>
      <p:sp>
        <p:nvSpPr>
          <p:cNvPr id="373" name="Google Shape;373;p56"/>
          <p:cNvSpPr txBox="1"/>
          <p:nvPr/>
        </p:nvSpPr>
        <p:spPr>
          <a:xfrm>
            <a:off x="3902300" y="2288000"/>
            <a:ext cx="102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rPr>
              <a:t>4 policies</a:t>
            </a:r>
            <a:endParaRPr sz="1100">
              <a:solidFill>
                <a:srgbClr val="FF0000"/>
              </a:solidFill>
            </a:endParaRPr>
          </a:p>
        </p:txBody>
      </p:sp>
      <p:sp>
        <p:nvSpPr>
          <p:cNvPr id="374" name="Google Shape;374;p56"/>
          <p:cNvSpPr txBox="1"/>
          <p:nvPr/>
        </p:nvSpPr>
        <p:spPr>
          <a:xfrm>
            <a:off x="4339200" y="3412513"/>
            <a:ext cx="102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rPr>
              <a:t>4 policies</a:t>
            </a:r>
            <a:endParaRPr sz="1100">
              <a:solidFill>
                <a:srgbClr val="FF0000"/>
              </a:solidFill>
            </a:endParaRPr>
          </a:p>
        </p:txBody>
      </p:sp>
      <p:sp>
        <p:nvSpPr>
          <p:cNvPr id="375" name="Google Shape;375;p56"/>
          <p:cNvSpPr txBox="1"/>
          <p:nvPr/>
        </p:nvSpPr>
        <p:spPr>
          <a:xfrm>
            <a:off x="490450" y="4881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Appendix</a:t>
            </a:r>
            <a:endParaRPr sz="2500"/>
          </a:p>
        </p:txBody>
      </p:sp>
      <p:sp>
        <p:nvSpPr>
          <p:cNvPr id="376" name="Google Shape;376;p56"/>
          <p:cNvSpPr txBox="1"/>
          <p:nvPr/>
        </p:nvSpPr>
        <p:spPr>
          <a:xfrm>
            <a:off x="3708425" y="3826113"/>
            <a:ext cx="102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rPr>
              <a:t>7</a:t>
            </a:r>
            <a:r>
              <a:rPr lang="en" sz="1100">
                <a:solidFill>
                  <a:srgbClr val="FF0000"/>
                </a:solidFill>
              </a:rPr>
              <a:t> policies</a:t>
            </a:r>
            <a:endParaRPr sz="1100">
              <a:solidFill>
                <a:srgbClr val="FF0000"/>
              </a:solidFill>
            </a:endParaRPr>
          </a:p>
          <a:p>
            <a:pPr indent="0" lvl="0" marL="0" rtl="0" algn="l">
              <a:spcBef>
                <a:spcPts val="0"/>
              </a:spcBef>
              <a:spcAft>
                <a:spcPts val="0"/>
              </a:spcAft>
              <a:buNone/>
            </a:pPr>
            <a:r>
              <a:rPr lang="en" sz="1100">
                <a:solidFill>
                  <a:srgbClr val="FF0000"/>
                </a:solidFill>
              </a:rPr>
              <a:t>9 policies</a:t>
            </a:r>
            <a:endParaRPr sz="1100">
              <a:solidFill>
                <a:srgbClr val="FF0000"/>
              </a:solidFill>
            </a:endParaRPr>
          </a:p>
        </p:txBody>
      </p:sp>
      <p:sp>
        <p:nvSpPr>
          <p:cNvPr id="377" name="Google Shape;377;p56"/>
          <p:cNvSpPr/>
          <p:nvPr/>
        </p:nvSpPr>
        <p:spPr>
          <a:xfrm>
            <a:off x="2499300" y="2406525"/>
            <a:ext cx="1352700" cy="198600"/>
          </a:xfrm>
          <a:prstGeom prst="frame">
            <a:avLst>
              <a:gd fmla="val 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6"/>
          <p:cNvSpPr/>
          <p:nvPr/>
        </p:nvSpPr>
        <p:spPr>
          <a:xfrm>
            <a:off x="3117275" y="3490225"/>
            <a:ext cx="1221900" cy="198600"/>
          </a:xfrm>
          <a:prstGeom prst="frame">
            <a:avLst>
              <a:gd fmla="val 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6"/>
          <p:cNvSpPr/>
          <p:nvPr/>
        </p:nvSpPr>
        <p:spPr>
          <a:xfrm>
            <a:off x="1035375" y="3826125"/>
            <a:ext cx="2560800" cy="438000"/>
          </a:xfrm>
          <a:prstGeom prst="frame">
            <a:avLst>
              <a:gd fmla="val 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Appendix</a:t>
            </a:r>
            <a:endParaRPr/>
          </a:p>
        </p:txBody>
      </p:sp>
      <p:sp>
        <p:nvSpPr>
          <p:cNvPr id="385" name="Google Shape;385;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6" name="Google Shape;386;p57"/>
          <p:cNvSpPr txBox="1"/>
          <p:nvPr/>
        </p:nvSpPr>
        <p:spPr>
          <a:xfrm>
            <a:off x="2224200" y="105775"/>
            <a:ext cx="57195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Network of targeted actors</a:t>
            </a:r>
            <a:endParaRPr/>
          </a:p>
          <a:p>
            <a:pPr indent="0" lvl="0" marL="0" rtl="0" algn="l">
              <a:spcBef>
                <a:spcPts val="0"/>
              </a:spcBef>
              <a:spcAft>
                <a:spcPts val="0"/>
              </a:spcAft>
              <a:buNone/>
            </a:pPr>
            <a:r>
              <a:rPr lang="en" sz="1200"/>
              <a:t>Edge: Number of policy initiatives</a:t>
            </a:r>
            <a:endParaRPr sz="1200"/>
          </a:p>
          <a:p>
            <a:pPr indent="0" lvl="0" marL="0" rtl="0" algn="l">
              <a:spcBef>
                <a:spcPts val="0"/>
              </a:spcBef>
              <a:spcAft>
                <a:spcPts val="0"/>
              </a:spcAft>
              <a:buNone/>
            </a:pPr>
            <a:r>
              <a:rPr lang="en" sz="1200"/>
              <a:t>Nodes: Target groups</a:t>
            </a:r>
            <a:endParaRPr sz="1200"/>
          </a:p>
          <a:p>
            <a:pPr indent="0" lvl="0" marL="0" rtl="0" algn="l">
              <a:spcBef>
                <a:spcPts val="0"/>
              </a:spcBef>
              <a:spcAft>
                <a:spcPts val="0"/>
              </a:spcAft>
              <a:buNone/>
            </a:pPr>
            <a:r>
              <a:t/>
            </a:r>
            <a:endParaRPr/>
          </a:p>
        </p:txBody>
      </p:sp>
      <p:pic>
        <p:nvPicPr>
          <p:cNvPr id="387" name="Google Shape;387;p57"/>
          <p:cNvPicPr preferRelativeResize="0"/>
          <p:nvPr/>
        </p:nvPicPr>
        <p:blipFill>
          <a:blip r:embed="rId3">
            <a:alphaModFix/>
          </a:blip>
          <a:stretch>
            <a:fillRect/>
          </a:stretch>
        </p:blipFill>
        <p:spPr>
          <a:xfrm>
            <a:off x="4572000" y="918575"/>
            <a:ext cx="4224927" cy="4224927"/>
          </a:xfrm>
          <a:prstGeom prst="rect">
            <a:avLst/>
          </a:prstGeom>
          <a:noFill/>
          <a:ln>
            <a:noFill/>
          </a:ln>
        </p:spPr>
      </p:pic>
      <p:pic>
        <p:nvPicPr>
          <p:cNvPr id="388" name="Google Shape;388;p57"/>
          <p:cNvPicPr preferRelativeResize="0"/>
          <p:nvPr/>
        </p:nvPicPr>
        <p:blipFill>
          <a:blip r:embed="rId4">
            <a:alphaModFix/>
          </a:blip>
          <a:stretch>
            <a:fillRect/>
          </a:stretch>
        </p:blipFill>
        <p:spPr>
          <a:xfrm>
            <a:off x="206900" y="918575"/>
            <a:ext cx="4224927" cy="422492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Appendix</a:t>
            </a:r>
            <a:endParaRPr/>
          </a:p>
        </p:txBody>
      </p:sp>
      <p:sp>
        <p:nvSpPr>
          <p:cNvPr id="394" name="Google Shape;394;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95" name="Google Shape;395;p58"/>
          <p:cNvSpPr txBox="1"/>
          <p:nvPr/>
        </p:nvSpPr>
        <p:spPr>
          <a:xfrm>
            <a:off x="2005750" y="268100"/>
            <a:ext cx="47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Policy initiatives communities by themes</a:t>
            </a:r>
            <a:endParaRPr/>
          </a:p>
        </p:txBody>
      </p:sp>
      <p:pic>
        <p:nvPicPr>
          <p:cNvPr id="396" name="Google Shape;396;p58"/>
          <p:cNvPicPr preferRelativeResize="0"/>
          <p:nvPr/>
        </p:nvPicPr>
        <p:blipFill>
          <a:blip r:embed="rId3">
            <a:alphaModFix/>
          </a:blip>
          <a:stretch>
            <a:fillRect/>
          </a:stretch>
        </p:blipFill>
        <p:spPr>
          <a:xfrm>
            <a:off x="4363475" y="721438"/>
            <a:ext cx="4422098" cy="4422072"/>
          </a:xfrm>
          <a:prstGeom prst="rect">
            <a:avLst/>
          </a:prstGeom>
          <a:noFill/>
          <a:ln>
            <a:noFill/>
          </a:ln>
        </p:spPr>
      </p:pic>
      <p:pic>
        <p:nvPicPr>
          <p:cNvPr id="397" name="Google Shape;397;p58"/>
          <p:cNvPicPr preferRelativeResize="0"/>
          <p:nvPr/>
        </p:nvPicPr>
        <p:blipFill>
          <a:blip r:embed="rId4">
            <a:alphaModFix/>
          </a:blip>
          <a:stretch>
            <a:fillRect/>
          </a:stretch>
        </p:blipFill>
        <p:spPr>
          <a:xfrm>
            <a:off x="41100" y="1017725"/>
            <a:ext cx="4125773" cy="41257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pic>
        <p:nvPicPr>
          <p:cNvPr id="403" name="Google Shape;403;p59"/>
          <p:cNvPicPr preferRelativeResize="0"/>
          <p:nvPr/>
        </p:nvPicPr>
        <p:blipFill>
          <a:blip r:embed="rId3">
            <a:alphaModFix/>
          </a:blip>
          <a:stretch>
            <a:fillRect/>
          </a:stretch>
        </p:blipFill>
        <p:spPr>
          <a:xfrm>
            <a:off x="3394075" y="0"/>
            <a:ext cx="5094251" cy="50942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09" name="Google Shape;409;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10" name="Google Shape;410;p60"/>
          <p:cNvPicPr preferRelativeResize="0"/>
          <p:nvPr/>
        </p:nvPicPr>
        <p:blipFill rotWithShape="1">
          <a:blip r:embed="rId3">
            <a:alphaModFix/>
          </a:blip>
          <a:srcRect b="0" l="0" r="0" t="0"/>
          <a:stretch/>
        </p:blipFill>
        <p:spPr>
          <a:xfrm>
            <a:off x="323449" y="0"/>
            <a:ext cx="8497103" cy="5143501"/>
          </a:xfrm>
          <a:prstGeom prst="rect">
            <a:avLst/>
          </a:prstGeom>
          <a:noFill/>
          <a:ln>
            <a:noFill/>
          </a:ln>
        </p:spPr>
      </p:pic>
      <p:pic>
        <p:nvPicPr>
          <p:cNvPr id="411" name="Google Shape;411;p60"/>
          <p:cNvPicPr preferRelativeResize="0"/>
          <p:nvPr/>
        </p:nvPicPr>
        <p:blipFill>
          <a:blip r:embed="rId4">
            <a:alphaModFix/>
          </a:blip>
          <a:stretch>
            <a:fillRect/>
          </a:stretch>
        </p:blipFill>
        <p:spPr>
          <a:xfrm>
            <a:off x="3671975" y="761475"/>
            <a:ext cx="1257025" cy="2980425"/>
          </a:xfrm>
          <a:prstGeom prst="rect">
            <a:avLst/>
          </a:prstGeom>
          <a:noFill/>
          <a:ln>
            <a:noFill/>
          </a:ln>
        </p:spPr>
      </p:pic>
      <p:sp>
        <p:nvSpPr>
          <p:cNvPr id="412" name="Google Shape;412;p60"/>
          <p:cNvSpPr txBox="1"/>
          <p:nvPr/>
        </p:nvSpPr>
        <p:spPr>
          <a:xfrm>
            <a:off x="7295600" y="847025"/>
            <a:ext cx="1257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rPr>
              <a:t>Timeline:</a:t>
            </a:r>
            <a:endParaRPr sz="1700">
              <a:solidFill>
                <a:schemeClr val="dk1"/>
              </a:solidFill>
            </a:endParaRPr>
          </a:p>
          <a:p>
            <a:pPr indent="0" lvl="0" marL="0" rtl="0" algn="ctr">
              <a:spcBef>
                <a:spcPts val="0"/>
              </a:spcBef>
              <a:spcAft>
                <a:spcPts val="0"/>
              </a:spcAft>
              <a:buNone/>
            </a:pPr>
            <a:r>
              <a:rPr lang="en" sz="1700">
                <a:solidFill>
                  <a:schemeClr val="dk1"/>
                </a:solidFill>
              </a:rPr>
              <a:t>2013</a:t>
            </a:r>
            <a:r>
              <a:rPr lang="en" sz="1700">
                <a:solidFill>
                  <a:schemeClr val="dk1"/>
                </a:solidFill>
              </a:rPr>
              <a:t>-2021</a:t>
            </a:r>
            <a:endParaRPr sz="2000"/>
          </a:p>
        </p:txBody>
      </p:sp>
      <p:pic>
        <p:nvPicPr>
          <p:cNvPr id="413" name="Google Shape;413;p60"/>
          <p:cNvPicPr preferRelativeResize="0"/>
          <p:nvPr/>
        </p:nvPicPr>
        <p:blipFill>
          <a:blip r:embed="rId4">
            <a:alphaModFix/>
          </a:blip>
          <a:stretch>
            <a:fillRect/>
          </a:stretch>
        </p:blipFill>
        <p:spPr>
          <a:xfrm>
            <a:off x="1728875" y="761475"/>
            <a:ext cx="789950" cy="2980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9" name="Google Shape;419;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20" name="Google Shape;420;p61"/>
          <p:cNvPicPr preferRelativeResize="0"/>
          <p:nvPr/>
        </p:nvPicPr>
        <p:blipFill>
          <a:blip r:embed="rId3">
            <a:alphaModFix/>
          </a:blip>
          <a:stretch>
            <a:fillRect/>
          </a:stretch>
        </p:blipFill>
        <p:spPr>
          <a:xfrm>
            <a:off x="381000" y="0"/>
            <a:ext cx="8324850" cy="5143500"/>
          </a:xfrm>
          <a:prstGeom prst="rect">
            <a:avLst/>
          </a:prstGeom>
          <a:noFill/>
          <a:ln>
            <a:noFill/>
          </a:ln>
        </p:spPr>
      </p:pic>
      <p:sp>
        <p:nvSpPr>
          <p:cNvPr id="421" name="Google Shape;421;p61"/>
          <p:cNvSpPr txBox="1"/>
          <p:nvPr/>
        </p:nvSpPr>
        <p:spPr>
          <a:xfrm>
            <a:off x="7295600" y="924950"/>
            <a:ext cx="1257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rPr>
              <a:t>Timeline:</a:t>
            </a:r>
            <a:endParaRPr sz="1700">
              <a:solidFill>
                <a:schemeClr val="dk1"/>
              </a:solidFill>
            </a:endParaRPr>
          </a:p>
          <a:p>
            <a:pPr indent="0" lvl="0" marL="0" rtl="0" algn="ctr">
              <a:spcBef>
                <a:spcPts val="0"/>
              </a:spcBef>
              <a:spcAft>
                <a:spcPts val="0"/>
              </a:spcAft>
              <a:buNone/>
            </a:pPr>
            <a:r>
              <a:rPr lang="en" sz="1700">
                <a:solidFill>
                  <a:schemeClr val="dk1"/>
                </a:solidFill>
              </a:rPr>
              <a:t>2013-2021</a:t>
            </a:r>
            <a:endParaRPr sz="2000"/>
          </a:p>
        </p:txBody>
      </p:sp>
      <p:sp>
        <p:nvSpPr>
          <p:cNvPr id="422" name="Google Shape;422;p61"/>
          <p:cNvSpPr/>
          <p:nvPr/>
        </p:nvSpPr>
        <p:spPr>
          <a:xfrm rot="-1143263">
            <a:off x="1800098" y="3636180"/>
            <a:ext cx="623037" cy="311758"/>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1"/>
          <p:cNvSpPr/>
          <p:nvPr/>
        </p:nvSpPr>
        <p:spPr>
          <a:xfrm rot="-1401953">
            <a:off x="2714320" y="3712942"/>
            <a:ext cx="903930" cy="239583"/>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1"/>
          <p:cNvSpPr/>
          <p:nvPr/>
        </p:nvSpPr>
        <p:spPr>
          <a:xfrm rot="-1224891">
            <a:off x="4315987" y="3752948"/>
            <a:ext cx="1054427" cy="198105"/>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1"/>
          <p:cNvSpPr/>
          <p:nvPr/>
        </p:nvSpPr>
        <p:spPr>
          <a:xfrm rot="-1401555">
            <a:off x="2614418" y="3833920"/>
            <a:ext cx="1559414" cy="263375"/>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1"/>
          <p:cNvSpPr/>
          <p:nvPr/>
        </p:nvSpPr>
        <p:spPr>
          <a:xfrm rot="-1225167">
            <a:off x="4365537" y="3841045"/>
            <a:ext cx="1605376" cy="198105"/>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1"/>
          <p:cNvSpPr/>
          <p:nvPr/>
        </p:nvSpPr>
        <p:spPr>
          <a:xfrm rot="-1224821">
            <a:off x="5066903" y="4044250"/>
            <a:ext cx="2557942" cy="198105"/>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Unsupervised learning for policies clustering</a:t>
            </a:r>
            <a:endParaRPr b="1"/>
          </a:p>
        </p:txBody>
      </p:sp>
      <p:sp>
        <p:nvSpPr>
          <p:cNvPr id="433" name="Google Shape;433;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We used two different approach for clustering text dataset:</a:t>
            </a:r>
            <a:endParaRPr/>
          </a:p>
          <a:p>
            <a:pPr indent="-342900" lvl="0" marL="457200" rtl="0" algn="l">
              <a:lnSpc>
                <a:spcPct val="200000"/>
              </a:lnSpc>
              <a:spcBef>
                <a:spcPts val="1200"/>
              </a:spcBef>
              <a:spcAft>
                <a:spcPts val="0"/>
              </a:spcAft>
              <a:buSzPts val="1800"/>
              <a:buChar char="●"/>
            </a:pPr>
            <a:r>
              <a:rPr lang="en"/>
              <a:t>TFIDF weighted w2v embeddings and Network Analysis (Semantic Similarity)</a:t>
            </a:r>
            <a:endParaRPr/>
          </a:p>
          <a:p>
            <a:pPr indent="-342900" lvl="0" marL="457200" rtl="0" algn="l">
              <a:lnSpc>
                <a:spcPct val="200000"/>
              </a:lnSpc>
              <a:spcBef>
                <a:spcPts val="0"/>
              </a:spcBef>
              <a:spcAft>
                <a:spcPts val="0"/>
              </a:spcAft>
              <a:buSzPts val="1800"/>
              <a:buChar char="●"/>
            </a:pPr>
            <a:r>
              <a:rPr lang="en"/>
              <a:t>TFIDF weighted w2v embeddings and UMAP (Dimensionality Reduction)</a:t>
            </a:r>
            <a:endParaRPr/>
          </a:p>
          <a:p>
            <a:pPr indent="0" lvl="0" marL="457200" rtl="0" algn="l">
              <a:lnSpc>
                <a:spcPct val="115000"/>
              </a:lnSpc>
              <a:spcBef>
                <a:spcPts val="1200"/>
              </a:spcBef>
              <a:spcAft>
                <a:spcPts val="1200"/>
              </a:spcAft>
              <a:buSzPts val="1800"/>
              <a:buNone/>
            </a:pPr>
            <a:r>
              <a:t/>
            </a:r>
            <a:endParaRPr/>
          </a:p>
        </p:txBody>
      </p:sp>
      <p:pic>
        <p:nvPicPr>
          <p:cNvPr id="434" name="Google Shape;434;p62"/>
          <p:cNvPicPr preferRelativeResize="0"/>
          <p:nvPr/>
        </p:nvPicPr>
        <p:blipFill rotWithShape="1">
          <a:blip r:embed="rId3">
            <a:alphaModFix/>
          </a:blip>
          <a:srcRect b="0" l="0" r="0" t="0"/>
          <a:stretch/>
        </p:blipFill>
        <p:spPr>
          <a:xfrm>
            <a:off x="0" y="2647959"/>
            <a:ext cx="9144000" cy="254758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aphicFrame>
        <p:nvGraphicFramePr>
          <p:cNvPr id="439" name="Google Shape;439;p63"/>
          <p:cNvGraphicFramePr/>
          <p:nvPr/>
        </p:nvGraphicFramePr>
        <p:xfrm>
          <a:off x="152400" y="152400"/>
          <a:ext cx="3000000" cy="3000000"/>
        </p:xfrm>
        <a:graphic>
          <a:graphicData uri="http://schemas.openxmlformats.org/drawingml/2006/table">
            <a:tbl>
              <a:tblPr>
                <a:noFill/>
                <a:tableStyleId>{AFAC5719-490E-450F-9479-DF1DECBB2467}</a:tableStyleId>
              </a:tblPr>
              <a:tblGrid>
                <a:gridCol w="911000"/>
                <a:gridCol w="830950"/>
                <a:gridCol w="896950"/>
                <a:gridCol w="554125"/>
                <a:gridCol w="853800"/>
                <a:gridCol w="782450"/>
                <a:gridCol w="538100"/>
                <a:gridCol w="517600"/>
                <a:gridCol w="939025"/>
                <a:gridCol w="517600"/>
                <a:gridCol w="550025"/>
                <a:gridCol w="550025"/>
                <a:gridCol w="550025"/>
              </a:tblGrid>
              <a:tr h="924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Innovation and S&amp;T Research Development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Investment programme which involves government support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Business R&amp;D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Government support for transforming digital infrastructure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Sustainable energy development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Project investment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Company Digitalization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AI development and its application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Climate change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Government-university R&amp;D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COVID-19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Finance support and grant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Austria</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Australia</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Belgium</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Canada</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Switzerland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Chile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Costa Rica</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Germany</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Spain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Finland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France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Greece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Hungary</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Ireland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Italy</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Japan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Korea</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Luxembourg</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Netherlands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New Zealand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Slovakia</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Sweden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United Kingdom</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United States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440" name="Google Shape;440;p63"/>
          <p:cNvPicPr preferRelativeResize="0"/>
          <p:nvPr/>
        </p:nvPicPr>
        <p:blipFill rotWithShape="1">
          <a:blip r:embed="rId3">
            <a:alphaModFix/>
          </a:blip>
          <a:srcRect b="26763" l="11904" r="83812" t="44655"/>
          <a:stretch/>
        </p:blipFill>
        <p:spPr>
          <a:xfrm rot="5400000">
            <a:off x="1505097" y="-233062"/>
            <a:ext cx="153325" cy="619449"/>
          </a:xfrm>
          <a:prstGeom prst="rect">
            <a:avLst/>
          </a:prstGeom>
          <a:noFill/>
          <a:ln>
            <a:noFill/>
          </a:ln>
        </p:spPr>
      </p:pic>
      <p:sp>
        <p:nvSpPr>
          <p:cNvPr id="441" name="Google Shape;441;p63"/>
          <p:cNvSpPr txBox="1"/>
          <p:nvPr/>
        </p:nvSpPr>
        <p:spPr>
          <a:xfrm>
            <a:off x="973400" y="-106927"/>
            <a:ext cx="54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1155CC"/>
                </a:solidFill>
              </a:rPr>
              <a:t>KT</a:t>
            </a:r>
            <a:endParaRPr b="1" sz="600">
              <a:solidFill>
                <a:srgbClr val="1155CC"/>
              </a:solidFill>
            </a:endParaRPr>
          </a:p>
          <a:p>
            <a:pPr indent="0" lvl="0" marL="0" rtl="0" algn="l">
              <a:spcBef>
                <a:spcPts val="0"/>
              </a:spcBef>
              <a:spcAft>
                <a:spcPts val="0"/>
              </a:spcAft>
              <a:buNone/>
            </a:pPr>
            <a:r>
              <a:rPr b="1" lang="en" sz="600">
                <a:solidFill>
                  <a:srgbClr val="FF0000"/>
                </a:solidFill>
              </a:rPr>
              <a:t>KCC</a:t>
            </a:r>
            <a:endParaRPr b="1" sz="600">
              <a:solidFill>
                <a:srgbClr val="FF0000"/>
              </a:solidFill>
            </a:endParaRPr>
          </a:p>
        </p:txBody>
      </p:sp>
      <p:pic>
        <p:nvPicPr>
          <p:cNvPr id="442" name="Google Shape;442;p63"/>
          <p:cNvPicPr preferRelativeResize="0"/>
          <p:nvPr/>
        </p:nvPicPr>
        <p:blipFill rotWithShape="1">
          <a:blip r:embed="rId3">
            <a:alphaModFix/>
          </a:blip>
          <a:srcRect b="27261" l="19176" r="76623" t="44985"/>
          <a:stretch/>
        </p:blipFill>
        <p:spPr>
          <a:xfrm rot="5400000">
            <a:off x="2147899" y="-255173"/>
            <a:ext cx="165927" cy="663674"/>
          </a:xfrm>
          <a:prstGeom prst="rect">
            <a:avLst/>
          </a:prstGeom>
          <a:noFill/>
          <a:ln>
            <a:noFill/>
          </a:ln>
        </p:spPr>
      </p:pic>
      <p:pic>
        <p:nvPicPr>
          <p:cNvPr id="443" name="Google Shape;443;p63"/>
          <p:cNvPicPr preferRelativeResize="0"/>
          <p:nvPr/>
        </p:nvPicPr>
        <p:blipFill rotWithShape="1">
          <a:blip r:embed="rId3">
            <a:alphaModFix/>
          </a:blip>
          <a:srcRect b="26723" l="26253" r="69181" t="61511"/>
          <a:stretch/>
        </p:blipFill>
        <p:spPr>
          <a:xfrm rot="5400000">
            <a:off x="2772274" y="-60538"/>
            <a:ext cx="177276" cy="276526"/>
          </a:xfrm>
          <a:prstGeom prst="rect">
            <a:avLst/>
          </a:prstGeom>
          <a:noFill/>
          <a:ln>
            <a:noFill/>
          </a:ln>
        </p:spPr>
      </p:pic>
      <p:pic>
        <p:nvPicPr>
          <p:cNvPr id="444" name="Google Shape;444;p63"/>
          <p:cNvPicPr preferRelativeResize="0"/>
          <p:nvPr/>
        </p:nvPicPr>
        <p:blipFill rotWithShape="1">
          <a:blip r:embed="rId3">
            <a:alphaModFix/>
          </a:blip>
          <a:srcRect b="26642" l="34045" r="61937" t="60989"/>
          <a:stretch/>
        </p:blipFill>
        <p:spPr>
          <a:xfrm rot="5400000">
            <a:off x="3439500" y="-86450"/>
            <a:ext cx="188050" cy="350449"/>
          </a:xfrm>
          <a:prstGeom prst="rect">
            <a:avLst/>
          </a:prstGeom>
          <a:noFill/>
          <a:ln>
            <a:noFill/>
          </a:ln>
        </p:spPr>
      </p:pic>
      <p:pic>
        <p:nvPicPr>
          <p:cNvPr id="445" name="Google Shape;445;p63"/>
          <p:cNvPicPr preferRelativeResize="0"/>
          <p:nvPr/>
        </p:nvPicPr>
        <p:blipFill rotWithShape="1">
          <a:blip r:embed="rId3">
            <a:alphaModFix/>
          </a:blip>
          <a:srcRect b="26864" l="41224" r="54757" t="41462"/>
          <a:stretch/>
        </p:blipFill>
        <p:spPr>
          <a:xfrm rot="5400000">
            <a:off x="4468459" y="-223954"/>
            <a:ext cx="125725" cy="600001"/>
          </a:xfrm>
          <a:prstGeom prst="rect">
            <a:avLst/>
          </a:prstGeom>
          <a:noFill/>
          <a:ln>
            <a:noFill/>
          </a:ln>
        </p:spPr>
      </p:pic>
      <p:pic>
        <p:nvPicPr>
          <p:cNvPr id="446" name="Google Shape;446;p63"/>
          <p:cNvPicPr preferRelativeResize="0"/>
          <p:nvPr/>
        </p:nvPicPr>
        <p:blipFill rotWithShape="1">
          <a:blip r:embed="rId3">
            <a:alphaModFix/>
          </a:blip>
          <a:srcRect b="26864" l="41224" r="54757" t="41462"/>
          <a:stretch/>
        </p:blipFill>
        <p:spPr>
          <a:xfrm rot="5400000">
            <a:off x="5203162" y="-133285"/>
            <a:ext cx="94301" cy="450075"/>
          </a:xfrm>
          <a:prstGeom prst="rect">
            <a:avLst/>
          </a:prstGeom>
          <a:noFill/>
          <a:ln>
            <a:noFill/>
          </a:ln>
        </p:spPr>
      </p:pic>
      <p:pic>
        <p:nvPicPr>
          <p:cNvPr id="447" name="Google Shape;447;p63"/>
          <p:cNvPicPr preferRelativeResize="0"/>
          <p:nvPr/>
        </p:nvPicPr>
        <p:blipFill rotWithShape="1">
          <a:blip r:embed="rId3">
            <a:alphaModFix/>
          </a:blip>
          <a:srcRect b="26642" l="34045" r="61937" t="60989"/>
          <a:stretch/>
        </p:blipFill>
        <p:spPr>
          <a:xfrm rot="5400000">
            <a:off x="5632750" y="-86450"/>
            <a:ext cx="188050" cy="350449"/>
          </a:xfrm>
          <a:prstGeom prst="rect">
            <a:avLst/>
          </a:prstGeom>
          <a:noFill/>
          <a:ln>
            <a:noFill/>
          </a:ln>
        </p:spPr>
      </p:pic>
      <p:pic>
        <p:nvPicPr>
          <p:cNvPr id="448" name="Google Shape;448;p63"/>
          <p:cNvPicPr preferRelativeResize="0"/>
          <p:nvPr/>
        </p:nvPicPr>
        <p:blipFill rotWithShape="1">
          <a:blip r:embed="rId3">
            <a:alphaModFix/>
          </a:blip>
          <a:srcRect b="27161" l="62629" r="33171" t="59263"/>
          <a:stretch/>
        </p:blipFill>
        <p:spPr>
          <a:xfrm rot="5400000">
            <a:off x="6139186" y="-63112"/>
            <a:ext cx="158302" cy="309726"/>
          </a:xfrm>
          <a:prstGeom prst="rect">
            <a:avLst/>
          </a:prstGeom>
          <a:noFill/>
          <a:ln>
            <a:noFill/>
          </a:ln>
        </p:spPr>
      </p:pic>
      <p:pic>
        <p:nvPicPr>
          <p:cNvPr id="449" name="Google Shape;449;p63"/>
          <p:cNvPicPr preferRelativeResize="0"/>
          <p:nvPr/>
        </p:nvPicPr>
        <p:blipFill rotWithShape="1">
          <a:blip r:embed="rId3">
            <a:alphaModFix/>
          </a:blip>
          <a:srcRect b="26723" l="26253" r="69181" t="61511"/>
          <a:stretch/>
        </p:blipFill>
        <p:spPr>
          <a:xfrm rot="5400000">
            <a:off x="7026024" y="-46513"/>
            <a:ext cx="177276" cy="276526"/>
          </a:xfrm>
          <a:prstGeom prst="rect">
            <a:avLst/>
          </a:prstGeom>
          <a:noFill/>
          <a:ln>
            <a:noFill/>
          </a:ln>
        </p:spPr>
      </p:pic>
      <p:pic>
        <p:nvPicPr>
          <p:cNvPr id="450" name="Google Shape;450;p63"/>
          <p:cNvPicPr preferRelativeResize="0"/>
          <p:nvPr/>
        </p:nvPicPr>
        <p:blipFill rotWithShape="1">
          <a:blip r:embed="rId3">
            <a:alphaModFix/>
          </a:blip>
          <a:srcRect b="27700" l="77563" r="18236" t="59327"/>
          <a:stretch/>
        </p:blipFill>
        <p:spPr>
          <a:xfrm rot="5400000">
            <a:off x="7585902" y="-102742"/>
            <a:ext cx="194223" cy="363124"/>
          </a:xfrm>
          <a:prstGeom prst="rect">
            <a:avLst/>
          </a:prstGeom>
          <a:noFill/>
          <a:ln>
            <a:noFill/>
          </a:ln>
        </p:spPr>
      </p:pic>
      <p:pic>
        <p:nvPicPr>
          <p:cNvPr id="451" name="Google Shape;451;p63"/>
          <p:cNvPicPr preferRelativeResize="0"/>
          <p:nvPr/>
        </p:nvPicPr>
        <p:blipFill rotWithShape="1">
          <a:blip r:embed="rId3">
            <a:alphaModFix/>
          </a:blip>
          <a:srcRect b="26723" l="26253" r="69181" t="61511"/>
          <a:stretch/>
        </p:blipFill>
        <p:spPr>
          <a:xfrm rot="5400000">
            <a:off x="8093649" y="-62225"/>
            <a:ext cx="177276" cy="276526"/>
          </a:xfrm>
          <a:prstGeom prst="rect">
            <a:avLst/>
          </a:prstGeom>
          <a:noFill/>
          <a:ln>
            <a:noFill/>
          </a:ln>
        </p:spPr>
      </p:pic>
      <p:pic>
        <p:nvPicPr>
          <p:cNvPr id="452" name="Google Shape;452;p63"/>
          <p:cNvPicPr preferRelativeResize="0"/>
          <p:nvPr/>
        </p:nvPicPr>
        <p:blipFill rotWithShape="1">
          <a:blip r:embed="rId3">
            <a:alphaModFix/>
          </a:blip>
          <a:srcRect b="27145" l="92004" r="3712" t="63944"/>
          <a:stretch/>
        </p:blipFill>
        <p:spPr>
          <a:xfrm rot="5400000">
            <a:off x="8636125" y="-27135"/>
            <a:ext cx="208051" cy="261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8"/>
          <p:cNvPicPr preferRelativeResize="0"/>
          <p:nvPr/>
        </p:nvPicPr>
        <p:blipFill>
          <a:blip r:embed="rId3">
            <a:alphaModFix/>
          </a:blip>
          <a:stretch>
            <a:fillRect/>
          </a:stretch>
        </p:blipFill>
        <p:spPr>
          <a:xfrm>
            <a:off x="446150" y="1249950"/>
            <a:ext cx="3085071" cy="3588750"/>
          </a:xfrm>
          <a:prstGeom prst="rect">
            <a:avLst/>
          </a:prstGeom>
          <a:noFill/>
          <a:ln>
            <a:noFill/>
          </a:ln>
        </p:spPr>
      </p:pic>
      <p:sp>
        <p:nvSpPr>
          <p:cNvPr id="120" name="Google Shape;120;p28"/>
          <p:cNvSpPr txBox="1"/>
          <p:nvPr/>
        </p:nvSpPr>
        <p:spPr>
          <a:xfrm>
            <a:off x="4259750" y="1145375"/>
            <a:ext cx="1986000" cy="81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900">
                <a:solidFill>
                  <a:schemeClr val="dk1"/>
                </a:solidFill>
                <a:latin typeface="Calibri"/>
                <a:ea typeface="Calibri"/>
                <a:cs typeface="Calibri"/>
                <a:sym typeface="Calibri"/>
              </a:rPr>
              <a:t>Co-creation</a:t>
            </a:r>
            <a:endParaRPr sz="19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lang="en" sz="1900">
                <a:solidFill>
                  <a:schemeClr val="dk1"/>
                </a:solidFill>
                <a:latin typeface="Calibri"/>
                <a:ea typeface="Calibri"/>
                <a:cs typeface="Calibri"/>
                <a:sym typeface="Calibri"/>
              </a:rPr>
              <a:t>keywords</a:t>
            </a:r>
            <a:endParaRPr sz="1900">
              <a:solidFill>
                <a:schemeClr val="dk1"/>
              </a:solidFill>
              <a:latin typeface="Calibri"/>
              <a:ea typeface="Calibri"/>
              <a:cs typeface="Calibri"/>
              <a:sym typeface="Calibri"/>
            </a:endParaRPr>
          </a:p>
        </p:txBody>
      </p:sp>
      <p:sp>
        <p:nvSpPr>
          <p:cNvPr id="121" name="Google Shape;121;p28"/>
          <p:cNvSpPr txBox="1"/>
          <p:nvPr/>
        </p:nvSpPr>
        <p:spPr>
          <a:xfrm>
            <a:off x="6315200" y="1145375"/>
            <a:ext cx="2535600" cy="81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900">
                <a:solidFill>
                  <a:schemeClr val="dk1"/>
                </a:solidFill>
                <a:latin typeface="Calibri"/>
                <a:ea typeface="Calibri"/>
                <a:cs typeface="Calibri"/>
                <a:sym typeface="Calibri"/>
              </a:rPr>
              <a:t>Knowledge Transfer</a:t>
            </a:r>
            <a:endParaRPr sz="19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lang="en" sz="1900">
                <a:solidFill>
                  <a:schemeClr val="dk1"/>
                </a:solidFill>
                <a:latin typeface="Calibri"/>
                <a:ea typeface="Calibri"/>
                <a:cs typeface="Calibri"/>
                <a:sym typeface="Calibri"/>
              </a:rPr>
              <a:t>keywords</a:t>
            </a:r>
            <a:endParaRPr sz="1900">
              <a:solidFill>
                <a:schemeClr val="dk1"/>
              </a:solidFill>
              <a:latin typeface="Calibri"/>
              <a:ea typeface="Calibri"/>
              <a:cs typeface="Calibri"/>
              <a:sym typeface="Calibri"/>
            </a:endParaRPr>
          </a:p>
        </p:txBody>
      </p:sp>
      <p:pic>
        <p:nvPicPr>
          <p:cNvPr id="122" name="Google Shape;122;p28"/>
          <p:cNvPicPr preferRelativeResize="0"/>
          <p:nvPr/>
        </p:nvPicPr>
        <p:blipFill>
          <a:blip r:embed="rId4">
            <a:alphaModFix/>
          </a:blip>
          <a:stretch>
            <a:fillRect/>
          </a:stretch>
        </p:blipFill>
        <p:spPr>
          <a:xfrm>
            <a:off x="4118025" y="2036150"/>
            <a:ext cx="4809439" cy="2802550"/>
          </a:xfrm>
          <a:prstGeom prst="rect">
            <a:avLst/>
          </a:prstGeom>
          <a:noFill/>
          <a:ln>
            <a:noFill/>
          </a:ln>
        </p:spPr>
      </p:pic>
      <p:sp>
        <p:nvSpPr>
          <p:cNvPr id="123" name="Google Shape;123;p28"/>
          <p:cNvSpPr txBox="1"/>
          <p:nvPr/>
        </p:nvSpPr>
        <p:spPr>
          <a:xfrm>
            <a:off x="446150" y="462375"/>
            <a:ext cx="455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Classification Method</a:t>
            </a:r>
            <a:endParaRPr sz="2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58" name="Google Shape;458;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59" name="Google Shape;459;p64"/>
          <p:cNvPicPr preferRelativeResize="0"/>
          <p:nvPr/>
        </p:nvPicPr>
        <p:blipFill rotWithShape="1">
          <a:blip r:embed="rId3">
            <a:alphaModFix/>
          </a:blip>
          <a:srcRect b="0" l="0" r="0" t="0"/>
          <a:stretch/>
        </p:blipFill>
        <p:spPr>
          <a:xfrm>
            <a:off x="548300" y="0"/>
            <a:ext cx="3486150" cy="5143500"/>
          </a:xfrm>
          <a:prstGeom prst="rect">
            <a:avLst/>
          </a:prstGeom>
          <a:noFill/>
          <a:ln>
            <a:noFill/>
          </a:ln>
        </p:spPr>
      </p:pic>
      <p:pic>
        <p:nvPicPr>
          <p:cNvPr id="460" name="Google Shape;460;p64"/>
          <p:cNvPicPr preferRelativeResize="0"/>
          <p:nvPr/>
        </p:nvPicPr>
        <p:blipFill rotWithShape="1">
          <a:blip r:embed="rId4">
            <a:alphaModFix/>
          </a:blip>
          <a:srcRect b="0" l="0" r="0" t="0"/>
          <a:stretch/>
        </p:blipFill>
        <p:spPr>
          <a:xfrm>
            <a:off x="5328547" y="0"/>
            <a:ext cx="3593205" cy="5143499"/>
          </a:xfrm>
          <a:prstGeom prst="rect">
            <a:avLst/>
          </a:prstGeom>
          <a:noFill/>
          <a:ln>
            <a:noFill/>
          </a:ln>
        </p:spPr>
      </p:pic>
      <p:sp>
        <p:nvSpPr>
          <p:cNvPr id="461" name="Google Shape;461;p64"/>
          <p:cNvSpPr txBox="1"/>
          <p:nvPr>
            <p:ph type="title"/>
          </p:nvPr>
        </p:nvSpPr>
        <p:spPr>
          <a:xfrm>
            <a:off x="6900" y="-12175"/>
            <a:ext cx="12099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820">
                <a:solidFill>
                  <a:srgbClr val="FF0000"/>
                </a:solidFill>
              </a:rPr>
              <a:t>Appendix</a:t>
            </a:r>
            <a:endParaRPr sz="182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67" name="Google Shape;467;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68" name="Google Shape;468;p65"/>
          <p:cNvPicPr preferRelativeResize="0"/>
          <p:nvPr/>
        </p:nvPicPr>
        <p:blipFill rotWithShape="1">
          <a:blip r:embed="rId3">
            <a:alphaModFix/>
          </a:blip>
          <a:srcRect b="0" l="0" r="0" t="0"/>
          <a:stretch/>
        </p:blipFill>
        <p:spPr>
          <a:xfrm>
            <a:off x="307413" y="402338"/>
            <a:ext cx="8372475" cy="4562475"/>
          </a:xfrm>
          <a:prstGeom prst="rect">
            <a:avLst/>
          </a:prstGeom>
          <a:noFill/>
          <a:ln>
            <a:noFill/>
          </a:ln>
        </p:spPr>
      </p:pic>
      <p:pic>
        <p:nvPicPr>
          <p:cNvPr id="469" name="Google Shape;469;p65"/>
          <p:cNvPicPr preferRelativeResize="0"/>
          <p:nvPr/>
        </p:nvPicPr>
        <p:blipFill rotWithShape="1">
          <a:blip r:embed="rId4">
            <a:alphaModFix/>
          </a:blip>
          <a:srcRect b="0" l="0" r="0" t="0"/>
          <a:stretch/>
        </p:blipFill>
        <p:spPr>
          <a:xfrm>
            <a:off x="942075" y="575125"/>
            <a:ext cx="1828800" cy="1524000"/>
          </a:xfrm>
          <a:prstGeom prst="rect">
            <a:avLst/>
          </a:prstGeom>
          <a:noFill/>
          <a:ln>
            <a:noFill/>
          </a:ln>
        </p:spPr>
      </p:pic>
      <p:sp>
        <p:nvSpPr>
          <p:cNvPr id="470" name="Google Shape;470;p65"/>
          <p:cNvSpPr txBox="1"/>
          <p:nvPr>
            <p:ph type="title"/>
          </p:nvPr>
        </p:nvSpPr>
        <p:spPr>
          <a:xfrm>
            <a:off x="6900" y="-12175"/>
            <a:ext cx="12099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820">
                <a:solidFill>
                  <a:srgbClr val="FF0000"/>
                </a:solidFill>
              </a:rPr>
              <a:t>Appendix</a:t>
            </a:r>
            <a:endParaRPr sz="182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6"/>
          <p:cNvSpPr txBox="1"/>
          <p:nvPr/>
        </p:nvSpPr>
        <p:spPr>
          <a:xfrm>
            <a:off x="96800" y="2337000"/>
            <a:ext cx="785400" cy="4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50"/>
              <a:buFont typeface="Arial"/>
              <a:buNone/>
            </a:pPr>
            <a:r>
              <a:rPr b="1" i="0" lang="en" sz="1850" u="none" cap="none" strike="noStrike">
                <a:solidFill>
                  <a:schemeClr val="dk1"/>
                </a:solidFill>
                <a:highlight>
                  <a:srgbClr val="FFFFFF"/>
                </a:highlight>
                <a:latin typeface="Arial"/>
                <a:ea typeface="Arial"/>
                <a:cs typeface="Arial"/>
                <a:sym typeface="Arial"/>
              </a:rPr>
              <a:t>2018</a:t>
            </a:r>
            <a:endParaRPr b="0" i="0" sz="1400" u="none" cap="none" strike="noStrike">
              <a:solidFill>
                <a:srgbClr val="000000"/>
              </a:solidFill>
              <a:latin typeface="Arial"/>
              <a:ea typeface="Arial"/>
              <a:cs typeface="Arial"/>
              <a:sym typeface="Arial"/>
            </a:endParaRPr>
          </a:p>
        </p:txBody>
      </p:sp>
      <p:sp>
        <p:nvSpPr>
          <p:cNvPr id="476" name="Google Shape;476;p66"/>
          <p:cNvSpPr txBox="1"/>
          <p:nvPr/>
        </p:nvSpPr>
        <p:spPr>
          <a:xfrm>
            <a:off x="172025" y="606825"/>
            <a:ext cx="785400" cy="4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50"/>
              <a:buFont typeface="Arial"/>
              <a:buNone/>
            </a:pPr>
            <a:r>
              <a:rPr b="1" i="0" lang="en" sz="1850" u="none" cap="none" strike="noStrike">
                <a:solidFill>
                  <a:schemeClr val="dk1"/>
                </a:solidFill>
                <a:highlight>
                  <a:srgbClr val="FFFFFF"/>
                </a:highlight>
                <a:latin typeface="Arial"/>
                <a:ea typeface="Arial"/>
                <a:cs typeface="Arial"/>
                <a:sym typeface="Arial"/>
              </a:rPr>
              <a:t>2017</a:t>
            </a:r>
            <a:endParaRPr b="0" i="0" sz="1400" u="none" cap="none" strike="noStrike">
              <a:solidFill>
                <a:srgbClr val="000000"/>
              </a:solidFill>
              <a:latin typeface="Arial"/>
              <a:ea typeface="Arial"/>
              <a:cs typeface="Arial"/>
              <a:sym typeface="Arial"/>
            </a:endParaRPr>
          </a:p>
        </p:txBody>
      </p:sp>
      <p:sp>
        <p:nvSpPr>
          <p:cNvPr id="477" name="Google Shape;477;p66"/>
          <p:cNvSpPr txBox="1"/>
          <p:nvPr/>
        </p:nvSpPr>
        <p:spPr>
          <a:xfrm>
            <a:off x="96800" y="3930900"/>
            <a:ext cx="785400" cy="4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50"/>
              <a:buFont typeface="Arial"/>
              <a:buNone/>
            </a:pPr>
            <a:r>
              <a:rPr b="1" i="0" lang="en" sz="1850" u="none" cap="none" strike="noStrike">
                <a:solidFill>
                  <a:schemeClr val="dk1"/>
                </a:solidFill>
                <a:highlight>
                  <a:srgbClr val="FFFFFF"/>
                </a:highlight>
                <a:latin typeface="Arial"/>
                <a:ea typeface="Arial"/>
                <a:cs typeface="Arial"/>
                <a:sym typeface="Arial"/>
              </a:rPr>
              <a:t>2019</a:t>
            </a:r>
            <a:endParaRPr b="1" i="0" sz="1850" u="none" cap="none" strike="noStrike">
              <a:solidFill>
                <a:schemeClr val="dk1"/>
              </a:solidFill>
              <a:highlight>
                <a:srgbClr val="FFFFFF"/>
              </a:highlight>
              <a:latin typeface="Arial"/>
              <a:ea typeface="Arial"/>
              <a:cs typeface="Arial"/>
              <a:sym typeface="Arial"/>
            </a:endParaRPr>
          </a:p>
        </p:txBody>
      </p:sp>
      <p:sp>
        <p:nvSpPr>
          <p:cNvPr id="478" name="Google Shape;478;p66"/>
          <p:cNvSpPr txBox="1"/>
          <p:nvPr>
            <p:ph type="title"/>
          </p:nvPr>
        </p:nvSpPr>
        <p:spPr>
          <a:xfrm>
            <a:off x="6900" y="-12175"/>
            <a:ext cx="12099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820">
                <a:solidFill>
                  <a:srgbClr val="FF0000"/>
                </a:solidFill>
              </a:rPr>
              <a:t>Appendix</a:t>
            </a:r>
            <a:endParaRPr sz="1820">
              <a:solidFill>
                <a:srgbClr val="FF0000"/>
              </a:solidFill>
            </a:endParaRPr>
          </a:p>
        </p:txBody>
      </p:sp>
      <p:pic>
        <p:nvPicPr>
          <p:cNvPr id="479" name="Google Shape;479;p66"/>
          <p:cNvPicPr preferRelativeResize="0"/>
          <p:nvPr/>
        </p:nvPicPr>
        <p:blipFill rotWithShape="1">
          <a:blip r:embed="rId3">
            <a:alphaModFix/>
          </a:blip>
          <a:srcRect b="0" l="0" r="67845" t="0"/>
          <a:stretch/>
        </p:blipFill>
        <p:spPr>
          <a:xfrm>
            <a:off x="956197" y="256500"/>
            <a:ext cx="1463051" cy="1441525"/>
          </a:xfrm>
          <a:prstGeom prst="rect">
            <a:avLst/>
          </a:prstGeom>
          <a:noFill/>
          <a:ln>
            <a:noFill/>
          </a:ln>
        </p:spPr>
      </p:pic>
      <p:pic>
        <p:nvPicPr>
          <p:cNvPr id="480" name="Google Shape;480;p66"/>
          <p:cNvPicPr preferRelativeResize="0"/>
          <p:nvPr/>
        </p:nvPicPr>
        <p:blipFill rotWithShape="1">
          <a:blip r:embed="rId4">
            <a:alphaModFix/>
          </a:blip>
          <a:srcRect b="0" l="0" r="67341" t="0"/>
          <a:stretch/>
        </p:blipFill>
        <p:spPr>
          <a:xfrm>
            <a:off x="957419" y="1914150"/>
            <a:ext cx="1463051" cy="1419275"/>
          </a:xfrm>
          <a:prstGeom prst="rect">
            <a:avLst/>
          </a:prstGeom>
          <a:noFill/>
          <a:ln>
            <a:noFill/>
          </a:ln>
        </p:spPr>
      </p:pic>
      <p:pic>
        <p:nvPicPr>
          <p:cNvPr id="481" name="Google Shape;481;p66"/>
          <p:cNvPicPr preferRelativeResize="0"/>
          <p:nvPr/>
        </p:nvPicPr>
        <p:blipFill rotWithShape="1">
          <a:blip r:embed="rId4">
            <a:alphaModFix/>
          </a:blip>
          <a:srcRect b="0" l="66285" r="0" t="0"/>
          <a:stretch/>
        </p:blipFill>
        <p:spPr>
          <a:xfrm>
            <a:off x="2419493" y="1914150"/>
            <a:ext cx="1510375" cy="1419275"/>
          </a:xfrm>
          <a:prstGeom prst="rect">
            <a:avLst/>
          </a:prstGeom>
          <a:noFill/>
          <a:ln>
            <a:noFill/>
          </a:ln>
        </p:spPr>
      </p:pic>
      <p:pic>
        <p:nvPicPr>
          <p:cNvPr id="482" name="Google Shape;482;p66"/>
          <p:cNvPicPr preferRelativeResize="0"/>
          <p:nvPr/>
        </p:nvPicPr>
        <p:blipFill rotWithShape="1">
          <a:blip r:embed="rId5">
            <a:alphaModFix/>
          </a:blip>
          <a:srcRect b="0" l="67845" r="0" t="0"/>
          <a:stretch/>
        </p:blipFill>
        <p:spPr>
          <a:xfrm>
            <a:off x="4125555" y="1911225"/>
            <a:ext cx="1463049" cy="1425125"/>
          </a:xfrm>
          <a:prstGeom prst="rect">
            <a:avLst/>
          </a:prstGeom>
          <a:noFill/>
          <a:ln>
            <a:noFill/>
          </a:ln>
        </p:spPr>
      </p:pic>
      <p:pic>
        <p:nvPicPr>
          <p:cNvPr id="483" name="Google Shape;483;p66"/>
          <p:cNvPicPr preferRelativeResize="0"/>
          <p:nvPr/>
        </p:nvPicPr>
        <p:blipFill rotWithShape="1">
          <a:blip r:embed="rId6">
            <a:alphaModFix/>
          </a:blip>
          <a:srcRect b="0" l="67475" r="0" t="0"/>
          <a:stretch/>
        </p:blipFill>
        <p:spPr>
          <a:xfrm>
            <a:off x="5766831" y="1935388"/>
            <a:ext cx="1463051" cy="1425125"/>
          </a:xfrm>
          <a:prstGeom prst="rect">
            <a:avLst/>
          </a:prstGeom>
          <a:noFill/>
          <a:ln>
            <a:noFill/>
          </a:ln>
        </p:spPr>
      </p:pic>
      <p:pic>
        <p:nvPicPr>
          <p:cNvPr id="484" name="Google Shape;484;p66"/>
          <p:cNvPicPr preferRelativeResize="0"/>
          <p:nvPr/>
        </p:nvPicPr>
        <p:blipFill rotWithShape="1">
          <a:blip r:embed="rId3">
            <a:alphaModFix/>
          </a:blip>
          <a:srcRect b="0" l="67845" r="0" t="0"/>
          <a:stretch/>
        </p:blipFill>
        <p:spPr>
          <a:xfrm>
            <a:off x="7408100" y="1927188"/>
            <a:ext cx="1463051" cy="1441525"/>
          </a:xfrm>
          <a:prstGeom prst="rect">
            <a:avLst/>
          </a:prstGeom>
          <a:noFill/>
          <a:ln>
            <a:noFill/>
          </a:ln>
        </p:spPr>
      </p:pic>
      <p:pic>
        <p:nvPicPr>
          <p:cNvPr id="485" name="Google Shape;485;p66"/>
          <p:cNvPicPr preferRelativeResize="0"/>
          <p:nvPr/>
        </p:nvPicPr>
        <p:blipFill rotWithShape="1">
          <a:blip r:embed="rId4">
            <a:alphaModFix/>
          </a:blip>
          <a:srcRect b="0" l="32589" r="32592" t="0"/>
          <a:stretch/>
        </p:blipFill>
        <p:spPr>
          <a:xfrm>
            <a:off x="860625" y="3614100"/>
            <a:ext cx="1559849" cy="1419275"/>
          </a:xfrm>
          <a:prstGeom prst="rect">
            <a:avLst/>
          </a:prstGeom>
          <a:noFill/>
          <a:ln>
            <a:noFill/>
          </a:ln>
        </p:spPr>
      </p:pic>
      <p:pic>
        <p:nvPicPr>
          <p:cNvPr id="486" name="Google Shape;486;p66"/>
          <p:cNvPicPr preferRelativeResize="0"/>
          <p:nvPr/>
        </p:nvPicPr>
        <p:blipFill rotWithShape="1">
          <a:blip r:embed="rId5">
            <a:alphaModFix/>
          </a:blip>
          <a:srcRect b="0" l="0" r="66804" t="0"/>
          <a:stretch/>
        </p:blipFill>
        <p:spPr>
          <a:xfrm>
            <a:off x="2520443" y="3611175"/>
            <a:ext cx="1510374" cy="1425125"/>
          </a:xfrm>
          <a:prstGeom prst="rect">
            <a:avLst/>
          </a:prstGeom>
          <a:noFill/>
          <a:ln>
            <a:noFill/>
          </a:ln>
        </p:spPr>
      </p:pic>
      <p:pic>
        <p:nvPicPr>
          <p:cNvPr id="487" name="Google Shape;487;p66"/>
          <p:cNvPicPr preferRelativeResize="0"/>
          <p:nvPr/>
        </p:nvPicPr>
        <p:blipFill rotWithShape="1">
          <a:blip r:embed="rId5">
            <a:alphaModFix/>
          </a:blip>
          <a:srcRect b="0" l="34237" r="31480" t="0"/>
          <a:stretch/>
        </p:blipFill>
        <p:spPr>
          <a:xfrm>
            <a:off x="4144076" y="3611175"/>
            <a:ext cx="1559849" cy="1425125"/>
          </a:xfrm>
          <a:prstGeom prst="rect">
            <a:avLst/>
          </a:prstGeom>
          <a:noFill/>
          <a:ln>
            <a:noFill/>
          </a:ln>
        </p:spPr>
      </p:pic>
      <p:pic>
        <p:nvPicPr>
          <p:cNvPr id="488" name="Google Shape;488;p66"/>
          <p:cNvPicPr preferRelativeResize="0"/>
          <p:nvPr/>
        </p:nvPicPr>
        <p:blipFill rotWithShape="1">
          <a:blip r:embed="rId6">
            <a:alphaModFix/>
          </a:blip>
          <a:srcRect b="0" l="33118" r="32206" t="0"/>
          <a:stretch/>
        </p:blipFill>
        <p:spPr>
          <a:xfrm>
            <a:off x="5817176" y="3611175"/>
            <a:ext cx="1559849" cy="1425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7"/>
          <p:cNvSpPr txBox="1"/>
          <p:nvPr/>
        </p:nvSpPr>
        <p:spPr>
          <a:xfrm>
            <a:off x="172025" y="606825"/>
            <a:ext cx="785400" cy="4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50"/>
              <a:buFont typeface="Arial"/>
              <a:buNone/>
            </a:pPr>
            <a:r>
              <a:rPr b="1" i="0" lang="en" sz="1850" u="none" cap="none" strike="noStrike">
                <a:solidFill>
                  <a:schemeClr val="dk1"/>
                </a:solidFill>
                <a:highlight>
                  <a:srgbClr val="FFFFFF"/>
                </a:highlight>
                <a:latin typeface="Arial"/>
                <a:ea typeface="Arial"/>
                <a:cs typeface="Arial"/>
                <a:sym typeface="Arial"/>
              </a:rPr>
              <a:t>2020</a:t>
            </a:r>
            <a:endParaRPr b="0" i="0" sz="1400" u="none" cap="none" strike="noStrike">
              <a:solidFill>
                <a:srgbClr val="000000"/>
              </a:solidFill>
              <a:latin typeface="Arial"/>
              <a:ea typeface="Arial"/>
              <a:cs typeface="Arial"/>
              <a:sym typeface="Arial"/>
            </a:endParaRPr>
          </a:p>
        </p:txBody>
      </p:sp>
      <p:sp>
        <p:nvSpPr>
          <p:cNvPr id="494" name="Google Shape;494;p67"/>
          <p:cNvSpPr txBox="1"/>
          <p:nvPr>
            <p:ph type="title"/>
          </p:nvPr>
        </p:nvSpPr>
        <p:spPr>
          <a:xfrm>
            <a:off x="6900" y="-12175"/>
            <a:ext cx="12099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820">
                <a:solidFill>
                  <a:srgbClr val="FF0000"/>
                </a:solidFill>
              </a:rPr>
              <a:t>Appendix</a:t>
            </a:r>
            <a:endParaRPr sz="1820">
              <a:solidFill>
                <a:srgbClr val="FF0000"/>
              </a:solidFill>
            </a:endParaRPr>
          </a:p>
        </p:txBody>
      </p:sp>
      <p:pic>
        <p:nvPicPr>
          <p:cNvPr id="495" name="Google Shape;495;p67"/>
          <p:cNvPicPr preferRelativeResize="0"/>
          <p:nvPr/>
        </p:nvPicPr>
        <p:blipFill rotWithShape="1">
          <a:blip r:embed="rId3">
            <a:alphaModFix/>
          </a:blip>
          <a:srcRect b="0" l="67844" r="0" t="0"/>
          <a:stretch/>
        </p:blipFill>
        <p:spPr>
          <a:xfrm>
            <a:off x="1068005" y="234900"/>
            <a:ext cx="1463100" cy="1425125"/>
          </a:xfrm>
          <a:prstGeom prst="rect">
            <a:avLst/>
          </a:prstGeom>
          <a:noFill/>
          <a:ln>
            <a:noFill/>
          </a:ln>
        </p:spPr>
      </p:pic>
      <p:pic>
        <p:nvPicPr>
          <p:cNvPr id="496" name="Google Shape;496;p67"/>
          <p:cNvPicPr preferRelativeResize="0"/>
          <p:nvPr/>
        </p:nvPicPr>
        <p:blipFill rotWithShape="1">
          <a:blip r:embed="rId4">
            <a:alphaModFix/>
          </a:blip>
          <a:srcRect b="0" l="33483" r="34361" t="0"/>
          <a:stretch/>
        </p:blipFill>
        <p:spPr>
          <a:xfrm>
            <a:off x="2718075" y="226700"/>
            <a:ext cx="1463101" cy="1441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200000"/>
              </a:lnSpc>
              <a:spcBef>
                <a:spcPts val="0"/>
              </a:spcBef>
              <a:spcAft>
                <a:spcPts val="0"/>
              </a:spcAft>
              <a:buSzPct val="172839"/>
              <a:buNone/>
            </a:pPr>
            <a:r>
              <a:rPr b="1" lang="en" sz="1800">
                <a:solidFill>
                  <a:schemeClr val="dk2"/>
                </a:solidFill>
              </a:rPr>
              <a:t>TFIDF weighted w2v embeddings and UMAP (Dimensionality Reduction)</a:t>
            </a:r>
            <a:endParaRPr b="1" sz="1800">
              <a:solidFill>
                <a:schemeClr val="dk2"/>
              </a:solidFill>
            </a:endParaRPr>
          </a:p>
          <a:p>
            <a:pPr indent="0" lvl="0" marL="0" rtl="0" algn="l">
              <a:lnSpc>
                <a:spcPct val="100000"/>
              </a:lnSpc>
              <a:spcBef>
                <a:spcPts val="1200"/>
              </a:spcBef>
              <a:spcAft>
                <a:spcPts val="0"/>
              </a:spcAft>
              <a:buSzPct val="111111"/>
              <a:buNone/>
            </a:pPr>
            <a:r>
              <a:t/>
            </a:r>
            <a:endParaRPr/>
          </a:p>
        </p:txBody>
      </p:sp>
      <p:sp>
        <p:nvSpPr>
          <p:cNvPr id="502" name="Google Shape;502;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03" name="Google Shape;503;p68"/>
          <p:cNvPicPr preferRelativeResize="0"/>
          <p:nvPr/>
        </p:nvPicPr>
        <p:blipFill rotWithShape="1">
          <a:blip r:embed="rId3">
            <a:alphaModFix/>
          </a:blip>
          <a:srcRect b="0" l="0" r="0" t="0"/>
          <a:stretch/>
        </p:blipFill>
        <p:spPr>
          <a:xfrm>
            <a:off x="1735625" y="1152475"/>
            <a:ext cx="5545473" cy="3991026"/>
          </a:xfrm>
          <a:prstGeom prst="rect">
            <a:avLst/>
          </a:prstGeom>
          <a:noFill/>
          <a:ln>
            <a:noFill/>
          </a:ln>
        </p:spPr>
      </p:pic>
      <p:cxnSp>
        <p:nvCxnSpPr>
          <p:cNvPr id="504" name="Google Shape;504;p68"/>
          <p:cNvCxnSpPr/>
          <p:nvPr/>
        </p:nvCxnSpPr>
        <p:spPr>
          <a:xfrm>
            <a:off x="6207325" y="2729375"/>
            <a:ext cx="1428000" cy="0"/>
          </a:xfrm>
          <a:prstGeom prst="straightConnector1">
            <a:avLst/>
          </a:prstGeom>
          <a:noFill/>
          <a:ln cap="flat" cmpd="sng" w="9525">
            <a:solidFill>
              <a:schemeClr val="dk2"/>
            </a:solidFill>
            <a:prstDash val="solid"/>
            <a:round/>
            <a:headEnd len="sm" w="sm" type="none"/>
            <a:tailEnd len="med" w="med" type="triangle"/>
          </a:ln>
        </p:spPr>
      </p:cxnSp>
      <p:sp>
        <p:nvSpPr>
          <p:cNvPr id="505" name="Google Shape;505;p68"/>
          <p:cNvSpPr txBox="1"/>
          <p:nvPr/>
        </p:nvSpPr>
        <p:spPr>
          <a:xfrm>
            <a:off x="7727475" y="2571750"/>
            <a:ext cx="85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Policy</a:t>
            </a:r>
            <a:endParaRPr b="0" i="0" sz="1400" u="none" cap="none" strike="noStrike">
              <a:solidFill>
                <a:srgbClr val="000000"/>
              </a:solidFill>
              <a:latin typeface="Arial"/>
              <a:ea typeface="Arial"/>
              <a:cs typeface="Arial"/>
              <a:sym typeface="Arial"/>
            </a:endParaRPr>
          </a:p>
        </p:txBody>
      </p:sp>
      <p:sp>
        <p:nvSpPr>
          <p:cNvPr id="506" name="Google Shape;506;p68"/>
          <p:cNvSpPr txBox="1"/>
          <p:nvPr>
            <p:ph type="title"/>
          </p:nvPr>
        </p:nvSpPr>
        <p:spPr>
          <a:xfrm>
            <a:off x="6900" y="-12175"/>
            <a:ext cx="12099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820">
                <a:solidFill>
                  <a:srgbClr val="FF0000"/>
                </a:solidFill>
              </a:rPr>
              <a:t>Appendix</a:t>
            </a:r>
            <a:endParaRPr sz="182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200000"/>
              </a:lnSpc>
              <a:spcBef>
                <a:spcPts val="0"/>
              </a:spcBef>
              <a:spcAft>
                <a:spcPts val="0"/>
              </a:spcAft>
              <a:buSzPct val="172839"/>
              <a:buNone/>
            </a:pPr>
            <a:r>
              <a:rPr b="1" lang="en" sz="1800">
                <a:solidFill>
                  <a:schemeClr val="dk2"/>
                </a:solidFill>
              </a:rPr>
              <a:t>TFIDF weighted w2v embeddings and UMAP (Dimensionality Reduction)</a:t>
            </a:r>
            <a:endParaRPr b="1" sz="1800">
              <a:solidFill>
                <a:schemeClr val="dk2"/>
              </a:solidFill>
            </a:endParaRPr>
          </a:p>
          <a:p>
            <a:pPr indent="0" lvl="0" marL="0" rtl="0" algn="l">
              <a:lnSpc>
                <a:spcPct val="100000"/>
              </a:lnSpc>
              <a:spcBef>
                <a:spcPts val="1200"/>
              </a:spcBef>
              <a:spcAft>
                <a:spcPts val="0"/>
              </a:spcAft>
              <a:buSzPct val="111111"/>
              <a:buNone/>
            </a:pPr>
            <a:r>
              <a:t/>
            </a:r>
            <a:endParaRPr/>
          </a:p>
        </p:txBody>
      </p:sp>
      <p:sp>
        <p:nvSpPr>
          <p:cNvPr id="512" name="Google Shape;512;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13" name="Google Shape;513;p69"/>
          <p:cNvPicPr preferRelativeResize="0"/>
          <p:nvPr/>
        </p:nvPicPr>
        <p:blipFill rotWithShape="1">
          <a:blip r:embed="rId3">
            <a:alphaModFix/>
          </a:blip>
          <a:srcRect b="0" l="0" r="0" t="0"/>
          <a:stretch/>
        </p:blipFill>
        <p:spPr>
          <a:xfrm>
            <a:off x="0" y="1752017"/>
            <a:ext cx="9144000" cy="2929317"/>
          </a:xfrm>
          <a:prstGeom prst="rect">
            <a:avLst/>
          </a:prstGeom>
          <a:noFill/>
          <a:ln>
            <a:noFill/>
          </a:ln>
        </p:spPr>
      </p:pic>
      <p:sp>
        <p:nvSpPr>
          <p:cNvPr id="514" name="Google Shape;514;p69"/>
          <p:cNvSpPr txBox="1"/>
          <p:nvPr>
            <p:ph type="title"/>
          </p:nvPr>
        </p:nvSpPr>
        <p:spPr>
          <a:xfrm>
            <a:off x="6900" y="-12175"/>
            <a:ext cx="12099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820">
                <a:solidFill>
                  <a:srgbClr val="FF0000"/>
                </a:solidFill>
              </a:rPr>
              <a:t>Appendix</a:t>
            </a:r>
            <a:endParaRPr sz="182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0"/>
          <p:cNvSpPr txBox="1"/>
          <p:nvPr>
            <p:ph type="title"/>
          </p:nvPr>
        </p:nvSpPr>
        <p:spPr>
          <a:xfrm>
            <a:off x="311700" y="445025"/>
            <a:ext cx="8520600" cy="11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200"/>
              <a:t>Top 5 countries with the highest number of policy initiatives in each community </a:t>
            </a:r>
            <a:endParaRPr b="1" sz="2700"/>
          </a:p>
        </p:txBody>
      </p:sp>
      <p:grpSp>
        <p:nvGrpSpPr>
          <p:cNvPr id="520" name="Google Shape;520;p70"/>
          <p:cNvGrpSpPr/>
          <p:nvPr/>
        </p:nvGrpSpPr>
        <p:grpSpPr>
          <a:xfrm>
            <a:off x="20716" y="1607218"/>
            <a:ext cx="9102567" cy="1426848"/>
            <a:chOff x="39141" y="1900843"/>
            <a:chExt cx="9102567" cy="1426848"/>
          </a:xfrm>
        </p:grpSpPr>
        <p:pic>
          <p:nvPicPr>
            <p:cNvPr id="521" name="Google Shape;521;p70"/>
            <p:cNvPicPr preferRelativeResize="0"/>
            <p:nvPr/>
          </p:nvPicPr>
          <p:blipFill rotWithShape="1">
            <a:blip r:embed="rId3">
              <a:alphaModFix/>
            </a:blip>
            <a:srcRect b="0" l="0" r="0" t="0"/>
            <a:stretch/>
          </p:blipFill>
          <p:spPr>
            <a:xfrm>
              <a:off x="39141" y="1900843"/>
              <a:ext cx="4479874" cy="1419275"/>
            </a:xfrm>
            <a:prstGeom prst="rect">
              <a:avLst/>
            </a:prstGeom>
            <a:noFill/>
            <a:ln>
              <a:noFill/>
            </a:ln>
          </p:spPr>
        </p:pic>
        <p:pic>
          <p:nvPicPr>
            <p:cNvPr id="522" name="Google Shape;522;p70"/>
            <p:cNvPicPr preferRelativeResize="0"/>
            <p:nvPr/>
          </p:nvPicPr>
          <p:blipFill rotWithShape="1">
            <a:blip r:embed="rId4">
              <a:alphaModFix/>
            </a:blip>
            <a:srcRect b="0" l="0" r="0" t="0"/>
            <a:stretch/>
          </p:blipFill>
          <p:spPr>
            <a:xfrm>
              <a:off x="4591659" y="1902566"/>
              <a:ext cx="4550049" cy="1425125"/>
            </a:xfrm>
            <a:prstGeom prst="rect">
              <a:avLst/>
            </a:prstGeom>
            <a:noFill/>
            <a:ln>
              <a:noFill/>
            </a:ln>
          </p:spPr>
        </p:pic>
      </p:grpSp>
      <p:pic>
        <p:nvPicPr>
          <p:cNvPr id="523" name="Google Shape;523;p70"/>
          <p:cNvPicPr preferRelativeResize="0"/>
          <p:nvPr/>
        </p:nvPicPr>
        <p:blipFill>
          <a:blip r:embed="rId5">
            <a:alphaModFix/>
          </a:blip>
          <a:stretch>
            <a:fillRect/>
          </a:stretch>
        </p:blipFill>
        <p:spPr>
          <a:xfrm>
            <a:off x="0" y="3094275"/>
            <a:ext cx="1348968" cy="1162200"/>
          </a:xfrm>
          <a:prstGeom prst="rect">
            <a:avLst/>
          </a:prstGeom>
          <a:noFill/>
          <a:ln>
            <a:noFill/>
          </a:ln>
        </p:spPr>
      </p:pic>
      <p:pic>
        <p:nvPicPr>
          <p:cNvPr id="524" name="Google Shape;524;p70"/>
          <p:cNvPicPr preferRelativeResize="0"/>
          <p:nvPr/>
        </p:nvPicPr>
        <p:blipFill>
          <a:blip r:embed="rId6">
            <a:alphaModFix/>
          </a:blip>
          <a:stretch>
            <a:fillRect/>
          </a:stretch>
        </p:blipFill>
        <p:spPr>
          <a:xfrm>
            <a:off x="1591663" y="3094277"/>
            <a:ext cx="1348975" cy="1162198"/>
          </a:xfrm>
          <a:prstGeom prst="rect">
            <a:avLst/>
          </a:prstGeom>
          <a:noFill/>
          <a:ln>
            <a:noFill/>
          </a:ln>
        </p:spPr>
      </p:pic>
      <p:pic>
        <p:nvPicPr>
          <p:cNvPr id="525" name="Google Shape;525;p70"/>
          <p:cNvPicPr preferRelativeResize="0"/>
          <p:nvPr/>
        </p:nvPicPr>
        <p:blipFill>
          <a:blip r:embed="rId7">
            <a:alphaModFix/>
          </a:blip>
          <a:stretch>
            <a:fillRect/>
          </a:stretch>
        </p:blipFill>
        <p:spPr>
          <a:xfrm>
            <a:off x="3047497" y="3117811"/>
            <a:ext cx="1529525" cy="1084225"/>
          </a:xfrm>
          <a:prstGeom prst="rect">
            <a:avLst/>
          </a:prstGeom>
          <a:noFill/>
          <a:ln>
            <a:noFill/>
          </a:ln>
        </p:spPr>
      </p:pic>
      <p:pic>
        <p:nvPicPr>
          <p:cNvPr id="526" name="Google Shape;526;p70"/>
          <p:cNvPicPr preferRelativeResize="0"/>
          <p:nvPr/>
        </p:nvPicPr>
        <p:blipFill>
          <a:blip r:embed="rId8">
            <a:alphaModFix/>
          </a:blip>
          <a:stretch>
            <a:fillRect/>
          </a:stretch>
        </p:blipFill>
        <p:spPr>
          <a:xfrm>
            <a:off x="4683875" y="3127245"/>
            <a:ext cx="1271750" cy="1017400"/>
          </a:xfrm>
          <a:prstGeom prst="rect">
            <a:avLst/>
          </a:prstGeom>
          <a:noFill/>
          <a:ln>
            <a:noFill/>
          </a:ln>
        </p:spPr>
      </p:pic>
      <p:pic>
        <p:nvPicPr>
          <p:cNvPr id="527" name="Google Shape;527;p70"/>
          <p:cNvPicPr preferRelativeResize="0"/>
          <p:nvPr/>
        </p:nvPicPr>
        <p:blipFill>
          <a:blip r:embed="rId9">
            <a:alphaModFix/>
          </a:blip>
          <a:stretch>
            <a:fillRect/>
          </a:stretch>
        </p:blipFill>
        <p:spPr>
          <a:xfrm>
            <a:off x="6290589" y="3102761"/>
            <a:ext cx="1174550" cy="1084225"/>
          </a:xfrm>
          <a:prstGeom prst="rect">
            <a:avLst/>
          </a:prstGeom>
          <a:noFill/>
          <a:ln>
            <a:noFill/>
          </a:ln>
        </p:spPr>
      </p:pic>
      <p:pic>
        <p:nvPicPr>
          <p:cNvPr id="528" name="Google Shape;528;p70"/>
          <p:cNvPicPr preferRelativeResize="0"/>
          <p:nvPr/>
        </p:nvPicPr>
        <p:blipFill>
          <a:blip r:embed="rId10">
            <a:alphaModFix/>
          </a:blip>
          <a:stretch>
            <a:fillRect/>
          </a:stretch>
        </p:blipFill>
        <p:spPr>
          <a:xfrm>
            <a:off x="7820168" y="3110694"/>
            <a:ext cx="1174550" cy="10842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1"/>
          <p:cNvSpPr txBox="1"/>
          <p:nvPr>
            <p:ph type="title"/>
          </p:nvPr>
        </p:nvSpPr>
        <p:spPr>
          <a:xfrm>
            <a:off x="311700" y="445025"/>
            <a:ext cx="8520600" cy="11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200"/>
              <a:t>Top 5 countries with the highest number of policy initiatives  in each community </a:t>
            </a:r>
            <a:endParaRPr sz="2500"/>
          </a:p>
        </p:txBody>
      </p:sp>
      <p:grpSp>
        <p:nvGrpSpPr>
          <p:cNvPr id="534" name="Google Shape;534;p71"/>
          <p:cNvGrpSpPr/>
          <p:nvPr/>
        </p:nvGrpSpPr>
        <p:grpSpPr>
          <a:xfrm>
            <a:off x="10975" y="1359875"/>
            <a:ext cx="9122051" cy="1444400"/>
            <a:chOff x="29400" y="1577300"/>
            <a:chExt cx="9122051" cy="1444400"/>
          </a:xfrm>
        </p:grpSpPr>
        <p:pic>
          <p:nvPicPr>
            <p:cNvPr id="535" name="Google Shape;535;p71"/>
            <p:cNvPicPr preferRelativeResize="0"/>
            <p:nvPr/>
          </p:nvPicPr>
          <p:blipFill rotWithShape="1">
            <a:blip r:embed="rId3">
              <a:alphaModFix/>
            </a:blip>
            <a:srcRect b="0" l="0" r="0" t="0"/>
            <a:stretch/>
          </p:blipFill>
          <p:spPr>
            <a:xfrm>
              <a:off x="29400" y="1577300"/>
              <a:ext cx="4498284" cy="1425125"/>
            </a:xfrm>
            <a:prstGeom prst="rect">
              <a:avLst/>
            </a:prstGeom>
            <a:noFill/>
            <a:ln>
              <a:noFill/>
            </a:ln>
          </p:spPr>
        </p:pic>
        <p:pic>
          <p:nvPicPr>
            <p:cNvPr id="536" name="Google Shape;536;p71"/>
            <p:cNvPicPr preferRelativeResize="0"/>
            <p:nvPr/>
          </p:nvPicPr>
          <p:blipFill rotWithShape="1">
            <a:blip r:embed="rId4">
              <a:alphaModFix/>
            </a:blip>
            <a:srcRect b="0" l="0" r="0" t="0"/>
            <a:stretch/>
          </p:blipFill>
          <p:spPr>
            <a:xfrm>
              <a:off x="4601401" y="1580183"/>
              <a:ext cx="4550050" cy="1441517"/>
            </a:xfrm>
            <a:prstGeom prst="rect">
              <a:avLst/>
            </a:prstGeom>
            <a:noFill/>
            <a:ln>
              <a:noFill/>
            </a:ln>
          </p:spPr>
        </p:pic>
      </p:grpSp>
      <p:pic>
        <p:nvPicPr>
          <p:cNvPr id="537" name="Google Shape;537;p71"/>
          <p:cNvPicPr preferRelativeResize="0"/>
          <p:nvPr/>
        </p:nvPicPr>
        <p:blipFill>
          <a:blip r:embed="rId5">
            <a:alphaModFix/>
          </a:blip>
          <a:stretch>
            <a:fillRect/>
          </a:stretch>
        </p:blipFill>
        <p:spPr>
          <a:xfrm>
            <a:off x="0" y="2838300"/>
            <a:ext cx="1317617" cy="1162200"/>
          </a:xfrm>
          <a:prstGeom prst="rect">
            <a:avLst/>
          </a:prstGeom>
          <a:noFill/>
          <a:ln>
            <a:noFill/>
          </a:ln>
        </p:spPr>
      </p:pic>
      <p:pic>
        <p:nvPicPr>
          <p:cNvPr id="538" name="Google Shape;538;p71"/>
          <p:cNvPicPr preferRelativeResize="0"/>
          <p:nvPr/>
        </p:nvPicPr>
        <p:blipFill>
          <a:blip r:embed="rId6">
            <a:alphaModFix/>
          </a:blip>
          <a:stretch>
            <a:fillRect/>
          </a:stretch>
        </p:blipFill>
        <p:spPr>
          <a:xfrm>
            <a:off x="1607385" y="2863204"/>
            <a:ext cx="1237075" cy="1091175"/>
          </a:xfrm>
          <a:prstGeom prst="rect">
            <a:avLst/>
          </a:prstGeom>
          <a:noFill/>
          <a:ln>
            <a:noFill/>
          </a:ln>
        </p:spPr>
      </p:pic>
      <p:pic>
        <p:nvPicPr>
          <p:cNvPr id="539" name="Google Shape;539;p71"/>
          <p:cNvPicPr preferRelativeResize="0"/>
          <p:nvPr/>
        </p:nvPicPr>
        <p:blipFill>
          <a:blip r:embed="rId7">
            <a:alphaModFix/>
          </a:blip>
          <a:stretch>
            <a:fillRect/>
          </a:stretch>
        </p:blipFill>
        <p:spPr>
          <a:xfrm>
            <a:off x="3224447" y="2862229"/>
            <a:ext cx="1237075" cy="1108192"/>
          </a:xfrm>
          <a:prstGeom prst="rect">
            <a:avLst/>
          </a:prstGeom>
          <a:noFill/>
          <a:ln>
            <a:noFill/>
          </a:ln>
        </p:spPr>
      </p:pic>
      <p:pic>
        <p:nvPicPr>
          <p:cNvPr id="540" name="Google Shape;540;p71"/>
          <p:cNvPicPr preferRelativeResize="0"/>
          <p:nvPr/>
        </p:nvPicPr>
        <p:blipFill>
          <a:blip r:embed="rId8">
            <a:alphaModFix/>
          </a:blip>
          <a:stretch>
            <a:fillRect/>
          </a:stretch>
        </p:blipFill>
        <p:spPr>
          <a:xfrm>
            <a:off x="4613925" y="2816074"/>
            <a:ext cx="1237075" cy="1108225"/>
          </a:xfrm>
          <a:prstGeom prst="rect">
            <a:avLst/>
          </a:prstGeom>
          <a:noFill/>
          <a:ln>
            <a:noFill/>
          </a:ln>
        </p:spPr>
      </p:pic>
      <p:pic>
        <p:nvPicPr>
          <p:cNvPr id="541" name="Google Shape;541;p71"/>
          <p:cNvPicPr preferRelativeResize="0"/>
          <p:nvPr/>
        </p:nvPicPr>
        <p:blipFill>
          <a:blip r:embed="rId9">
            <a:alphaModFix/>
          </a:blip>
          <a:stretch>
            <a:fillRect/>
          </a:stretch>
        </p:blipFill>
        <p:spPr>
          <a:xfrm>
            <a:off x="6185879" y="2842585"/>
            <a:ext cx="1317625" cy="899237"/>
          </a:xfrm>
          <a:prstGeom prst="rect">
            <a:avLst/>
          </a:prstGeom>
          <a:noFill/>
          <a:ln>
            <a:noFill/>
          </a:ln>
        </p:spPr>
      </p:pic>
      <p:pic>
        <p:nvPicPr>
          <p:cNvPr id="542" name="Google Shape;542;p71"/>
          <p:cNvPicPr preferRelativeResize="0"/>
          <p:nvPr/>
        </p:nvPicPr>
        <p:blipFill>
          <a:blip r:embed="rId10">
            <a:alphaModFix/>
          </a:blip>
          <a:stretch>
            <a:fillRect/>
          </a:stretch>
        </p:blipFill>
        <p:spPr>
          <a:xfrm>
            <a:off x="7805983" y="2831348"/>
            <a:ext cx="1317625" cy="89923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aphicFrame>
        <p:nvGraphicFramePr>
          <p:cNvPr id="547" name="Google Shape;547;p72"/>
          <p:cNvGraphicFramePr/>
          <p:nvPr/>
        </p:nvGraphicFramePr>
        <p:xfrm>
          <a:off x="194200" y="2293815"/>
          <a:ext cx="3000000" cy="3000000"/>
        </p:xfrm>
        <a:graphic>
          <a:graphicData uri="http://schemas.openxmlformats.org/drawingml/2006/table">
            <a:tbl>
              <a:tblPr>
                <a:noFill/>
                <a:tableStyleId>{E26E56B8-6D62-448E-82EB-FB01B859230E}</a:tableStyleId>
              </a:tblPr>
              <a:tblGrid>
                <a:gridCol w="961500"/>
                <a:gridCol w="735975"/>
                <a:gridCol w="744225"/>
              </a:tblGrid>
              <a:tr h="429325">
                <a:tc>
                  <a:txBody>
                    <a:bodyPr/>
                    <a:lstStyle/>
                    <a:p>
                      <a:pPr indent="0" lvl="0" marL="0" rtl="0" algn="l">
                        <a:spcBef>
                          <a:spcPts val="0"/>
                        </a:spcBef>
                        <a:spcAft>
                          <a:spcPts val="0"/>
                        </a:spcAft>
                        <a:buNone/>
                      </a:pPr>
                      <a:r>
                        <a:rPr lang="en" sz="600"/>
                        <a:t>Left-side variables</a:t>
                      </a:r>
                      <a:endParaRPr sz="600"/>
                    </a:p>
                  </a:txBody>
                  <a:tcPr marT="91425" marB="91425" marR="91425" marL="91425"/>
                </a:tc>
                <a:tc>
                  <a:txBody>
                    <a:bodyPr/>
                    <a:lstStyle/>
                    <a:p>
                      <a:pPr indent="0" lvl="0" marL="0" rtl="0" algn="l">
                        <a:spcBef>
                          <a:spcPts val="0"/>
                        </a:spcBef>
                        <a:spcAft>
                          <a:spcPts val="0"/>
                        </a:spcAft>
                        <a:buNone/>
                      </a:pPr>
                      <a:r>
                        <a:rPr lang="en" sz="600"/>
                        <a:t>Correlation with no. of CC </a:t>
                      </a:r>
                      <a:r>
                        <a:rPr lang="en" sz="600"/>
                        <a:t>initiatives</a:t>
                      </a:r>
                      <a:endParaRPr sz="600"/>
                    </a:p>
                  </a:txBody>
                  <a:tcPr marT="91425" marB="91425" marR="91425" marL="91425"/>
                </a:tc>
                <a:tc>
                  <a:txBody>
                    <a:bodyPr/>
                    <a:lstStyle/>
                    <a:p>
                      <a:pPr indent="0" lvl="0" marL="0" rtl="0" algn="l">
                        <a:spcBef>
                          <a:spcPts val="0"/>
                        </a:spcBef>
                        <a:spcAft>
                          <a:spcPts val="0"/>
                        </a:spcAft>
                        <a:buNone/>
                      </a:pPr>
                      <a:r>
                        <a:rPr lang="en" sz="600"/>
                        <a:t>Correlation with </a:t>
                      </a:r>
                      <a:r>
                        <a:rPr lang="en" sz="600">
                          <a:solidFill>
                            <a:schemeClr val="dk1"/>
                          </a:solidFill>
                        </a:rPr>
                        <a:t>no. of KT initiatives</a:t>
                      </a:r>
                      <a:endParaRPr sz="600"/>
                    </a:p>
                  </a:txBody>
                  <a:tcPr marT="91425" marB="91425" marR="91425" marL="91425"/>
                </a:tc>
              </a:tr>
              <a:tr h="506700">
                <a:tc>
                  <a:txBody>
                    <a:bodyPr/>
                    <a:lstStyle/>
                    <a:p>
                      <a:pPr indent="0" lvl="0" marL="0" rtl="0" algn="l">
                        <a:spcBef>
                          <a:spcPts val="0"/>
                        </a:spcBef>
                        <a:spcAft>
                          <a:spcPts val="0"/>
                        </a:spcAft>
                        <a:buNone/>
                      </a:pPr>
                      <a:r>
                        <a:rPr lang="en" sz="600"/>
                        <a:t>GERD financed by the business enterprise sector (% GDP)</a:t>
                      </a:r>
                      <a:endParaRPr sz="600"/>
                    </a:p>
                  </a:txBody>
                  <a:tcPr marT="91425" marB="91425" marR="91425" marL="91425"/>
                </a:tc>
                <a:tc>
                  <a:txBody>
                    <a:bodyPr/>
                    <a:lstStyle/>
                    <a:p>
                      <a:pPr indent="0" lvl="0" marL="0" rtl="0" algn="l">
                        <a:spcBef>
                          <a:spcPts val="0"/>
                        </a:spcBef>
                        <a:spcAft>
                          <a:spcPts val="0"/>
                        </a:spcAft>
                        <a:buNone/>
                      </a:pPr>
                      <a:r>
                        <a:rPr lang="en" sz="600"/>
                        <a:t>Negative</a:t>
                      </a:r>
                      <a:endParaRPr sz="600"/>
                    </a:p>
                  </a:txBody>
                  <a:tcPr marT="91425" marB="91425" marR="91425" marL="91425"/>
                </a:tc>
                <a:tc>
                  <a:txBody>
                    <a:bodyPr/>
                    <a:lstStyle/>
                    <a:p>
                      <a:pPr indent="0" lvl="0" marL="0" rtl="0" algn="l">
                        <a:spcBef>
                          <a:spcPts val="0"/>
                        </a:spcBef>
                        <a:spcAft>
                          <a:spcPts val="0"/>
                        </a:spcAft>
                        <a:buNone/>
                      </a:pPr>
                      <a:r>
                        <a:rPr lang="en" sz="600"/>
                        <a:t>Negative</a:t>
                      </a:r>
                      <a:endParaRPr sz="600"/>
                    </a:p>
                  </a:txBody>
                  <a:tcPr marT="91425" marB="91425" marR="91425" marL="91425"/>
                </a:tc>
              </a:tr>
              <a:tr h="477300">
                <a:tc>
                  <a:txBody>
                    <a:bodyPr/>
                    <a:lstStyle/>
                    <a:p>
                      <a:pPr indent="0" lvl="0" marL="0" rtl="0" algn="l">
                        <a:spcBef>
                          <a:spcPts val="0"/>
                        </a:spcBef>
                        <a:spcAft>
                          <a:spcPts val="0"/>
                        </a:spcAft>
                        <a:buNone/>
                      </a:pPr>
                      <a:r>
                        <a:rPr lang="en" sz="600"/>
                        <a:t>HERD financed by the business enterprise sector (% total HERD)</a:t>
                      </a:r>
                      <a:endParaRPr sz="600"/>
                    </a:p>
                  </a:txBody>
                  <a:tcPr marT="91425" marB="91425" marR="91425" marL="91425"/>
                </a:tc>
                <a:tc>
                  <a:txBody>
                    <a:bodyPr/>
                    <a:lstStyle/>
                    <a:p>
                      <a:pPr indent="0" lvl="0" marL="0" rtl="0" algn="l">
                        <a:spcBef>
                          <a:spcPts val="0"/>
                        </a:spcBef>
                        <a:spcAft>
                          <a:spcPts val="0"/>
                        </a:spcAft>
                        <a:buNone/>
                      </a:pPr>
                      <a:r>
                        <a:rPr lang="en" sz="600"/>
                        <a:t>Negative</a:t>
                      </a:r>
                      <a:endParaRPr sz="600"/>
                    </a:p>
                  </a:txBody>
                  <a:tcPr marT="91425" marB="91425" marR="91425" marL="91425"/>
                </a:tc>
                <a:tc>
                  <a:txBody>
                    <a:bodyPr/>
                    <a:lstStyle/>
                    <a:p>
                      <a:pPr indent="0" lvl="0" marL="0" rtl="0" algn="l">
                        <a:spcBef>
                          <a:spcPts val="0"/>
                        </a:spcBef>
                        <a:spcAft>
                          <a:spcPts val="0"/>
                        </a:spcAft>
                        <a:buNone/>
                      </a:pPr>
                      <a:r>
                        <a:rPr lang="en" sz="600"/>
                        <a:t>Negative</a:t>
                      </a:r>
                      <a:endParaRPr sz="600"/>
                    </a:p>
                  </a:txBody>
                  <a:tcPr marT="91425" marB="91425" marR="91425" marL="91425"/>
                </a:tc>
              </a:tr>
              <a:tr h="542925">
                <a:tc>
                  <a:txBody>
                    <a:bodyPr/>
                    <a:lstStyle/>
                    <a:p>
                      <a:pPr indent="0" lvl="0" marL="0" rtl="0" algn="l">
                        <a:spcBef>
                          <a:spcPts val="0"/>
                        </a:spcBef>
                        <a:spcAft>
                          <a:spcPts val="0"/>
                        </a:spcAft>
                        <a:buNone/>
                      </a:pPr>
                      <a:r>
                        <a:rPr lang="en" sz="600"/>
                        <a:t>International co-invention (% total PCT patent applications)</a:t>
                      </a:r>
                      <a:endParaRPr sz="600"/>
                    </a:p>
                  </a:txBody>
                  <a:tcPr marT="91425" marB="91425" marR="91425" marL="91425"/>
                </a:tc>
                <a:tc>
                  <a:txBody>
                    <a:bodyPr/>
                    <a:lstStyle/>
                    <a:p>
                      <a:pPr indent="0" lvl="0" marL="0" rtl="0" algn="l">
                        <a:spcBef>
                          <a:spcPts val="0"/>
                        </a:spcBef>
                        <a:spcAft>
                          <a:spcPts val="0"/>
                        </a:spcAft>
                        <a:buNone/>
                      </a:pPr>
                      <a:r>
                        <a:rPr lang="en" sz="600"/>
                        <a:t>Negative</a:t>
                      </a:r>
                      <a:endParaRPr sz="600"/>
                    </a:p>
                  </a:txBody>
                  <a:tcPr marT="91425" marB="91425" marR="91425" marL="91425"/>
                </a:tc>
                <a:tc>
                  <a:txBody>
                    <a:bodyPr/>
                    <a:lstStyle/>
                    <a:p>
                      <a:pPr indent="0" lvl="0" marL="0" rtl="0" algn="l">
                        <a:spcBef>
                          <a:spcPts val="0"/>
                        </a:spcBef>
                        <a:spcAft>
                          <a:spcPts val="0"/>
                        </a:spcAft>
                        <a:buNone/>
                      </a:pPr>
                      <a:r>
                        <a:rPr lang="en" sz="600"/>
                        <a:t>Negative</a:t>
                      </a:r>
                      <a:endParaRPr sz="600"/>
                    </a:p>
                  </a:txBody>
                  <a:tcPr marT="91425" marB="91425" marR="91425" marL="91425"/>
                </a:tc>
              </a:tr>
              <a:tr h="648950">
                <a:tc>
                  <a:txBody>
                    <a:bodyPr/>
                    <a:lstStyle/>
                    <a:p>
                      <a:pPr indent="0" lvl="0" marL="0" rtl="0" algn="l">
                        <a:spcBef>
                          <a:spcPts val="0"/>
                        </a:spcBef>
                        <a:spcAft>
                          <a:spcPts val="0"/>
                        </a:spcAft>
                        <a:buNone/>
                      </a:pPr>
                      <a:r>
                        <a:rPr lang="en" sz="600"/>
                        <a:t>BERD financed by government (% total BERD)</a:t>
                      </a:r>
                      <a:endParaRPr sz="600"/>
                    </a:p>
                  </a:txBody>
                  <a:tcPr marT="91425" marB="91425" marR="91425" marL="91425"/>
                </a:tc>
                <a:tc>
                  <a:txBody>
                    <a:bodyPr/>
                    <a:lstStyle/>
                    <a:p>
                      <a:pPr indent="0" lvl="0" marL="0" rtl="0" algn="l">
                        <a:spcBef>
                          <a:spcPts val="0"/>
                        </a:spcBef>
                        <a:spcAft>
                          <a:spcPts val="0"/>
                        </a:spcAft>
                        <a:buNone/>
                      </a:pPr>
                      <a:r>
                        <a:rPr lang="en" sz="600"/>
                        <a:t>No correlation</a:t>
                      </a:r>
                      <a:endParaRPr sz="600"/>
                    </a:p>
                  </a:txBody>
                  <a:tcPr marT="91425" marB="91425" marR="91425" marL="91425"/>
                </a:tc>
                <a:tc>
                  <a:txBody>
                    <a:bodyPr/>
                    <a:lstStyle/>
                    <a:p>
                      <a:pPr indent="0" lvl="0" marL="0" rtl="0" algn="l">
                        <a:spcBef>
                          <a:spcPts val="0"/>
                        </a:spcBef>
                        <a:spcAft>
                          <a:spcPts val="0"/>
                        </a:spcAft>
                        <a:buNone/>
                      </a:pPr>
                      <a:r>
                        <a:rPr lang="en" sz="600"/>
                        <a:t>No correlation</a:t>
                      </a:r>
                      <a:endParaRPr sz="600"/>
                    </a:p>
                  </a:txBody>
                  <a:tcPr marT="91425" marB="91425" marR="91425" marL="91425"/>
                </a:tc>
              </a:tr>
            </a:tbl>
          </a:graphicData>
        </a:graphic>
      </p:graphicFrame>
      <p:pic>
        <p:nvPicPr>
          <p:cNvPr id="548" name="Google Shape;548;p72"/>
          <p:cNvPicPr preferRelativeResize="0"/>
          <p:nvPr/>
        </p:nvPicPr>
        <p:blipFill>
          <a:blip r:embed="rId3">
            <a:alphaModFix/>
          </a:blip>
          <a:stretch>
            <a:fillRect/>
          </a:stretch>
        </p:blipFill>
        <p:spPr>
          <a:xfrm>
            <a:off x="3550850" y="2293825"/>
            <a:ext cx="5115717" cy="2638726"/>
          </a:xfrm>
          <a:prstGeom prst="rect">
            <a:avLst/>
          </a:prstGeom>
          <a:noFill/>
          <a:ln>
            <a:noFill/>
          </a:ln>
        </p:spPr>
      </p:pic>
      <p:sp>
        <p:nvSpPr>
          <p:cNvPr id="549" name="Google Shape;549;p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STI Scoreboard - PCA triangulation with STIP COMPASS</a:t>
            </a:r>
            <a:endParaRPr sz="2000"/>
          </a:p>
        </p:txBody>
      </p:sp>
      <p:sp>
        <p:nvSpPr>
          <p:cNvPr id="550" name="Google Shape;550;p72"/>
          <p:cNvSpPr txBox="1"/>
          <p:nvPr/>
        </p:nvSpPr>
        <p:spPr>
          <a:xfrm>
            <a:off x="98925" y="1455675"/>
            <a:ext cx="5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do the Indicators correlate with number of KT- and CC initiatives?</a:t>
            </a:r>
            <a:endParaRPr/>
          </a:p>
        </p:txBody>
      </p:sp>
      <p:sp>
        <p:nvSpPr>
          <p:cNvPr id="551" name="Google Shape;551;p72"/>
          <p:cNvSpPr/>
          <p:nvPr/>
        </p:nvSpPr>
        <p:spPr>
          <a:xfrm>
            <a:off x="3255950" y="2293825"/>
            <a:ext cx="2563500" cy="2398800"/>
          </a:xfrm>
          <a:prstGeom prst="ellipse">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2"/>
          <p:cNvSpPr txBox="1"/>
          <p:nvPr/>
        </p:nvSpPr>
        <p:spPr>
          <a:xfrm>
            <a:off x="98925" y="4899575"/>
            <a:ext cx="3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NOTE: See Apeendix for correlation matrix</a:t>
            </a:r>
            <a:endParaRPr sz="600"/>
          </a:p>
        </p:txBody>
      </p:sp>
      <p:sp>
        <p:nvSpPr>
          <p:cNvPr id="553" name="Google Shape;553;p72"/>
          <p:cNvSpPr txBox="1"/>
          <p:nvPr/>
        </p:nvSpPr>
        <p:spPr>
          <a:xfrm>
            <a:off x="0" y="0"/>
            <a:ext cx="3000000" cy="4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20">
                <a:solidFill>
                  <a:srgbClr val="FF0000"/>
                </a:solidFill>
              </a:rPr>
              <a:t>Appendix</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graphicFrame>
        <p:nvGraphicFramePr>
          <p:cNvPr id="558" name="Google Shape;558;p73"/>
          <p:cNvGraphicFramePr/>
          <p:nvPr/>
        </p:nvGraphicFramePr>
        <p:xfrm>
          <a:off x="194200" y="2293815"/>
          <a:ext cx="3000000" cy="3000000"/>
        </p:xfrm>
        <a:graphic>
          <a:graphicData uri="http://schemas.openxmlformats.org/drawingml/2006/table">
            <a:tbl>
              <a:tblPr>
                <a:noFill/>
                <a:tableStyleId>{E26E56B8-6D62-448E-82EB-FB01B859230E}</a:tableStyleId>
              </a:tblPr>
              <a:tblGrid>
                <a:gridCol w="961500"/>
                <a:gridCol w="735975"/>
                <a:gridCol w="744225"/>
              </a:tblGrid>
              <a:tr h="429325">
                <a:tc>
                  <a:txBody>
                    <a:bodyPr/>
                    <a:lstStyle/>
                    <a:p>
                      <a:pPr indent="0" lvl="0" marL="0" rtl="0" algn="l">
                        <a:spcBef>
                          <a:spcPts val="0"/>
                        </a:spcBef>
                        <a:spcAft>
                          <a:spcPts val="0"/>
                        </a:spcAft>
                        <a:buNone/>
                      </a:pPr>
                      <a:r>
                        <a:rPr lang="en" sz="600"/>
                        <a:t>Righ</a:t>
                      </a:r>
                      <a:r>
                        <a:rPr lang="en" sz="600"/>
                        <a:t>t-side variables</a:t>
                      </a:r>
                      <a:endParaRPr sz="600"/>
                    </a:p>
                  </a:txBody>
                  <a:tcPr marT="91425" marB="91425" marR="91425" marL="91425"/>
                </a:tc>
                <a:tc>
                  <a:txBody>
                    <a:bodyPr/>
                    <a:lstStyle/>
                    <a:p>
                      <a:pPr indent="0" lvl="0" marL="0" rtl="0" algn="l">
                        <a:spcBef>
                          <a:spcPts val="0"/>
                        </a:spcBef>
                        <a:spcAft>
                          <a:spcPts val="0"/>
                        </a:spcAft>
                        <a:buNone/>
                      </a:pPr>
                      <a:r>
                        <a:rPr lang="en" sz="600"/>
                        <a:t>Correlation with no. of CC initiatives</a:t>
                      </a:r>
                      <a:endParaRPr sz="600"/>
                    </a:p>
                  </a:txBody>
                  <a:tcPr marT="91425" marB="91425" marR="91425" marL="91425"/>
                </a:tc>
                <a:tc>
                  <a:txBody>
                    <a:bodyPr/>
                    <a:lstStyle/>
                    <a:p>
                      <a:pPr indent="0" lvl="0" marL="0" rtl="0" algn="l">
                        <a:spcBef>
                          <a:spcPts val="0"/>
                        </a:spcBef>
                        <a:spcAft>
                          <a:spcPts val="0"/>
                        </a:spcAft>
                        <a:buNone/>
                      </a:pPr>
                      <a:r>
                        <a:rPr lang="en" sz="600"/>
                        <a:t>Correlation with </a:t>
                      </a:r>
                      <a:r>
                        <a:rPr lang="en" sz="600">
                          <a:solidFill>
                            <a:schemeClr val="dk1"/>
                          </a:solidFill>
                        </a:rPr>
                        <a:t>no. of KT initiatives</a:t>
                      </a:r>
                      <a:endParaRPr sz="600"/>
                    </a:p>
                  </a:txBody>
                  <a:tcPr marT="91425" marB="91425" marR="91425" marL="91425"/>
                </a:tc>
              </a:tr>
              <a:tr h="506700">
                <a:tc>
                  <a:txBody>
                    <a:bodyPr/>
                    <a:lstStyle/>
                    <a:p>
                      <a:pPr indent="0" lvl="0" marL="0" rtl="0" algn="l">
                        <a:spcBef>
                          <a:spcPts val="0"/>
                        </a:spcBef>
                        <a:spcAft>
                          <a:spcPts val="0"/>
                        </a:spcAft>
                        <a:buNone/>
                      </a:pPr>
                      <a:r>
                        <a:rPr lang="en" sz="600"/>
                        <a:t>BERD as a percentage of GDP</a:t>
                      </a:r>
                      <a:endParaRPr sz="600"/>
                    </a:p>
                  </a:txBody>
                  <a:tcPr marT="91425" marB="91425" marR="91425" marL="91425"/>
                </a:tc>
                <a:tc>
                  <a:txBody>
                    <a:bodyPr/>
                    <a:lstStyle/>
                    <a:p>
                      <a:pPr indent="0" lvl="0" marL="0" rtl="0" algn="l">
                        <a:spcBef>
                          <a:spcPts val="0"/>
                        </a:spcBef>
                        <a:spcAft>
                          <a:spcPts val="0"/>
                        </a:spcAft>
                        <a:buNone/>
                      </a:pPr>
                      <a:r>
                        <a:rPr lang="en" sz="600"/>
                        <a:t>Positive</a:t>
                      </a:r>
                      <a:endParaRPr sz="600"/>
                    </a:p>
                  </a:txBody>
                  <a:tcPr marT="91425" marB="91425" marR="91425" marL="91425"/>
                </a:tc>
                <a:tc>
                  <a:txBody>
                    <a:bodyPr/>
                    <a:lstStyle/>
                    <a:p>
                      <a:pPr indent="0" lvl="0" marL="0" rtl="0" algn="l">
                        <a:spcBef>
                          <a:spcPts val="0"/>
                        </a:spcBef>
                        <a:spcAft>
                          <a:spcPts val="0"/>
                        </a:spcAft>
                        <a:buNone/>
                      </a:pPr>
                      <a:r>
                        <a:rPr lang="en" sz="600"/>
                        <a:t>Positive</a:t>
                      </a:r>
                      <a:endParaRPr sz="600"/>
                    </a:p>
                  </a:txBody>
                  <a:tcPr marT="91425" marB="91425" marR="91425" marL="91425"/>
                </a:tc>
              </a:tr>
              <a:tr h="477300">
                <a:tc>
                  <a:txBody>
                    <a:bodyPr/>
                    <a:lstStyle/>
                    <a:p>
                      <a:pPr indent="0" lvl="0" marL="0" rtl="0" algn="l">
                        <a:spcBef>
                          <a:spcPts val="0"/>
                        </a:spcBef>
                        <a:spcAft>
                          <a:spcPts val="0"/>
                        </a:spcAft>
                        <a:buNone/>
                      </a:pPr>
                      <a:r>
                        <a:rPr lang="en" sz="600"/>
                        <a:t>GERD as a percentage of GDP</a:t>
                      </a:r>
                      <a:endParaRPr sz="600"/>
                    </a:p>
                  </a:txBody>
                  <a:tcPr marT="91425" marB="91425" marR="91425" marL="91425"/>
                </a:tc>
                <a:tc>
                  <a:txBody>
                    <a:bodyPr/>
                    <a:lstStyle/>
                    <a:p>
                      <a:pPr indent="0" lvl="0" marL="0" rtl="0" algn="l">
                        <a:spcBef>
                          <a:spcPts val="0"/>
                        </a:spcBef>
                        <a:spcAft>
                          <a:spcPts val="0"/>
                        </a:spcAft>
                        <a:buNone/>
                      </a:pPr>
                      <a:r>
                        <a:rPr lang="en" sz="600"/>
                        <a:t>Positive</a:t>
                      </a:r>
                      <a:endParaRPr sz="600"/>
                    </a:p>
                  </a:txBody>
                  <a:tcPr marT="91425" marB="91425" marR="91425" marL="91425"/>
                </a:tc>
                <a:tc>
                  <a:txBody>
                    <a:bodyPr/>
                    <a:lstStyle/>
                    <a:p>
                      <a:pPr indent="0" lvl="0" marL="0" rtl="0" algn="l">
                        <a:spcBef>
                          <a:spcPts val="0"/>
                        </a:spcBef>
                        <a:spcAft>
                          <a:spcPts val="0"/>
                        </a:spcAft>
                        <a:buNone/>
                      </a:pPr>
                      <a:r>
                        <a:rPr lang="en" sz="600"/>
                        <a:t>Positive</a:t>
                      </a:r>
                      <a:endParaRPr sz="600"/>
                    </a:p>
                  </a:txBody>
                  <a:tcPr marT="91425" marB="91425" marR="91425" marL="91425"/>
                </a:tc>
              </a:tr>
              <a:tr h="542925">
                <a:tc>
                  <a:txBody>
                    <a:bodyPr/>
                    <a:lstStyle/>
                    <a:p>
                      <a:pPr indent="0" lvl="0" marL="0" rtl="0" algn="l">
                        <a:spcBef>
                          <a:spcPts val="0"/>
                        </a:spcBef>
                        <a:spcAft>
                          <a:spcPts val="0"/>
                        </a:spcAft>
                        <a:buNone/>
                      </a:pPr>
                      <a:r>
                        <a:rPr lang="en" sz="600"/>
                        <a:t>GOVERD as a percentage of GDP</a:t>
                      </a:r>
                      <a:endParaRPr sz="600"/>
                    </a:p>
                  </a:txBody>
                  <a:tcPr marT="91425" marB="91425" marR="91425" marL="91425"/>
                </a:tc>
                <a:tc>
                  <a:txBody>
                    <a:bodyPr/>
                    <a:lstStyle/>
                    <a:p>
                      <a:pPr indent="0" lvl="0" marL="0" rtl="0" algn="l">
                        <a:spcBef>
                          <a:spcPts val="0"/>
                        </a:spcBef>
                        <a:spcAft>
                          <a:spcPts val="0"/>
                        </a:spcAft>
                        <a:buNone/>
                      </a:pPr>
                      <a:r>
                        <a:rPr lang="en" sz="600"/>
                        <a:t>Positive</a:t>
                      </a:r>
                      <a:endParaRPr sz="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600">
                          <a:solidFill>
                            <a:schemeClr val="dk1"/>
                          </a:solidFill>
                        </a:rPr>
                        <a:t>Positive</a:t>
                      </a:r>
                      <a:endParaRPr sz="600"/>
                    </a:p>
                  </a:txBody>
                  <a:tcPr marT="91425" marB="91425" marR="91425" marL="91425"/>
                </a:tc>
              </a:tr>
              <a:tr h="648950">
                <a:tc>
                  <a:txBody>
                    <a:bodyPr/>
                    <a:lstStyle/>
                    <a:p>
                      <a:pPr indent="0" lvl="0" marL="0" rtl="0" algn="l">
                        <a:spcBef>
                          <a:spcPts val="0"/>
                        </a:spcBef>
                        <a:spcAft>
                          <a:spcPts val="0"/>
                        </a:spcAft>
                        <a:buNone/>
                      </a:pPr>
                      <a:r>
                        <a:rPr lang="en" sz="600"/>
                        <a:t>GOVERD financed by the business enterprise sector (% total GOVERD)</a:t>
                      </a:r>
                      <a:endParaRPr sz="600"/>
                    </a:p>
                  </a:txBody>
                  <a:tcPr marT="91425" marB="91425" marR="91425" marL="91425"/>
                </a:tc>
                <a:tc>
                  <a:txBody>
                    <a:bodyPr/>
                    <a:lstStyle/>
                    <a:p>
                      <a:pPr indent="0" lvl="0" marL="0" rtl="0" algn="l">
                        <a:spcBef>
                          <a:spcPts val="0"/>
                        </a:spcBef>
                        <a:spcAft>
                          <a:spcPts val="0"/>
                        </a:spcAft>
                        <a:buNone/>
                      </a:pPr>
                      <a:r>
                        <a:rPr lang="en" sz="600"/>
                        <a:t>Positive</a:t>
                      </a:r>
                      <a:endParaRPr sz="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600">
                          <a:solidFill>
                            <a:schemeClr val="dk1"/>
                          </a:solidFill>
                        </a:rPr>
                        <a:t>Positive</a:t>
                      </a:r>
                      <a:endParaRPr sz="600"/>
                    </a:p>
                  </a:txBody>
                  <a:tcPr marT="91425" marB="91425" marR="91425" marL="91425"/>
                </a:tc>
              </a:tr>
            </a:tbl>
          </a:graphicData>
        </a:graphic>
      </p:graphicFrame>
      <p:pic>
        <p:nvPicPr>
          <p:cNvPr id="559" name="Google Shape;559;p73"/>
          <p:cNvPicPr preferRelativeResize="0"/>
          <p:nvPr/>
        </p:nvPicPr>
        <p:blipFill>
          <a:blip r:embed="rId3">
            <a:alphaModFix/>
          </a:blip>
          <a:stretch>
            <a:fillRect/>
          </a:stretch>
        </p:blipFill>
        <p:spPr>
          <a:xfrm>
            <a:off x="3550850" y="2293825"/>
            <a:ext cx="5115717" cy="2638726"/>
          </a:xfrm>
          <a:prstGeom prst="rect">
            <a:avLst/>
          </a:prstGeom>
          <a:noFill/>
          <a:ln>
            <a:noFill/>
          </a:ln>
        </p:spPr>
      </p:pic>
      <p:sp>
        <p:nvSpPr>
          <p:cNvPr id="560" name="Google Shape;560;p7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STI Scoreboard - PCA </a:t>
            </a:r>
            <a:r>
              <a:rPr lang="en" sz="2000"/>
              <a:t>triangulation</a:t>
            </a:r>
            <a:r>
              <a:rPr lang="en" sz="2000"/>
              <a:t> with STIP COMPASS</a:t>
            </a:r>
            <a:endParaRPr sz="2000"/>
          </a:p>
        </p:txBody>
      </p:sp>
      <p:sp>
        <p:nvSpPr>
          <p:cNvPr id="561" name="Google Shape;561;p73"/>
          <p:cNvSpPr txBox="1"/>
          <p:nvPr/>
        </p:nvSpPr>
        <p:spPr>
          <a:xfrm>
            <a:off x="98925" y="1455675"/>
            <a:ext cx="5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do the Indicators correlate with number of KT- and CC initiatives?</a:t>
            </a:r>
            <a:endParaRPr/>
          </a:p>
        </p:txBody>
      </p:sp>
      <p:sp>
        <p:nvSpPr>
          <p:cNvPr id="562" name="Google Shape;562;p73"/>
          <p:cNvSpPr/>
          <p:nvPr/>
        </p:nvSpPr>
        <p:spPr>
          <a:xfrm>
            <a:off x="5605150" y="2365700"/>
            <a:ext cx="2563500" cy="2398800"/>
          </a:xfrm>
          <a:prstGeom prst="ellipse">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3"/>
          <p:cNvSpPr txBox="1"/>
          <p:nvPr/>
        </p:nvSpPr>
        <p:spPr>
          <a:xfrm>
            <a:off x="98925" y="4899575"/>
            <a:ext cx="3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NOTE: See Apeendix for correlation matrix</a:t>
            </a:r>
            <a:endParaRPr sz="600"/>
          </a:p>
        </p:txBody>
      </p:sp>
      <p:sp>
        <p:nvSpPr>
          <p:cNvPr id="564" name="Google Shape;564;p73"/>
          <p:cNvSpPr txBox="1"/>
          <p:nvPr/>
        </p:nvSpPr>
        <p:spPr>
          <a:xfrm>
            <a:off x="0" y="0"/>
            <a:ext cx="3000000" cy="4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20">
                <a:solidFill>
                  <a:srgbClr val="FF0000"/>
                </a:solidFill>
              </a:rPr>
              <a:t>Appendix</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nvSpPr>
        <p:spPr>
          <a:xfrm>
            <a:off x="582375" y="2787300"/>
            <a:ext cx="3000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500">
                <a:solidFill>
                  <a:schemeClr val="dk1"/>
                </a:solidFill>
                <a:latin typeface="Calibri"/>
                <a:ea typeface="Calibri"/>
                <a:cs typeface="Calibri"/>
                <a:sym typeface="Calibri"/>
              </a:rPr>
              <a:t>Policy Initiative #1</a:t>
            </a:r>
            <a:endParaRPr sz="2500">
              <a:solidFill>
                <a:schemeClr val="dk1"/>
              </a:solidFill>
              <a:latin typeface="Calibri"/>
              <a:ea typeface="Calibri"/>
              <a:cs typeface="Calibri"/>
              <a:sym typeface="Calibri"/>
            </a:endParaRPr>
          </a:p>
        </p:txBody>
      </p:sp>
      <p:pic>
        <p:nvPicPr>
          <p:cNvPr id="129" name="Google Shape;129;p29"/>
          <p:cNvPicPr preferRelativeResize="0"/>
          <p:nvPr/>
        </p:nvPicPr>
        <p:blipFill>
          <a:blip r:embed="rId3">
            <a:alphaModFix/>
          </a:blip>
          <a:stretch>
            <a:fillRect/>
          </a:stretch>
        </p:blipFill>
        <p:spPr>
          <a:xfrm>
            <a:off x="1762263" y="3414863"/>
            <a:ext cx="640225" cy="971625"/>
          </a:xfrm>
          <a:prstGeom prst="rect">
            <a:avLst/>
          </a:prstGeom>
          <a:noFill/>
          <a:ln>
            <a:noFill/>
          </a:ln>
        </p:spPr>
      </p:pic>
      <p:sp>
        <p:nvSpPr>
          <p:cNvPr id="130" name="Google Shape;130;p29"/>
          <p:cNvSpPr txBox="1"/>
          <p:nvPr/>
        </p:nvSpPr>
        <p:spPr>
          <a:xfrm>
            <a:off x="582363" y="4347200"/>
            <a:ext cx="3000000" cy="61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800">
                <a:solidFill>
                  <a:srgbClr val="70AD47"/>
                </a:solidFill>
                <a:latin typeface="Calibri"/>
                <a:ea typeface="Calibri"/>
                <a:cs typeface="Calibri"/>
                <a:sym typeface="Calibri"/>
              </a:rPr>
              <a:t>Co-creation policy</a:t>
            </a:r>
            <a:endParaRPr b="1" sz="2800">
              <a:solidFill>
                <a:srgbClr val="70AD47"/>
              </a:solidFill>
              <a:latin typeface="Calibri"/>
              <a:ea typeface="Calibri"/>
              <a:cs typeface="Calibri"/>
              <a:sym typeface="Calibri"/>
            </a:endParaRPr>
          </a:p>
        </p:txBody>
      </p:sp>
      <p:pic>
        <p:nvPicPr>
          <p:cNvPr id="131" name="Google Shape;131;p29"/>
          <p:cNvPicPr preferRelativeResize="0"/>
          <p:nvPr/>
        </p:nvPicPr>
        <p:blipFill>
          <a:blip r:embed="rId4">
            <a:alphaModFix/>
          </a:blip>
          <a:stretch>
            <a:fillRect/>
          </a:stretch>
        </p:blipFill>
        <p:spPr>
          <a:xfrm>
            <a:off x="3349775" y="1410025"/>
            <a:ext cx="640225" cy="3415726"/>
          </a:xfrm>
          <a:prstGeom prst="rect">
            <a:avLst/>
          </a:prstGeom>
          <a:noFill/>
          <a:ln>
            <a:noFill/>
          </a:ln>
        </p:spPr>
      </p:pic>
      <p:sp>
        <p:nvSpPr>
          <p:cNvPr id="132" name="Google Shape;132;p29"/>
          <p:cNvSpPr txBox="1"/>
          <p:nvPr/>
        </p:nvSpPr>
        <p:spPr>
          <a:xfrm>
            <a:off x="4021400" y="1017700"/>
            <a:ext cx="30000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100">
                <a:solidFill>
                  <a:schemeClr val="dk1"/>
                </a:solidFill>
                <a:latin typeface="Calibri"/>
                <a:ea typeface="Calibri"/>
                <a:cs typeface="Calibri"/>
                <a:sym typeface="Calibri"/>
              </a:rPr>
              <a:t>Keywords/Tags</a:t>
            </a:r>
            <a:endParaRPr sz="2100">
              <a:solidFill>
                <a:schemeClr val="dk1"/>
              </a:solidFill>
              <a:latin typeface="Calibri"/>
              <a:ea typeface="Calibri"/>
              <a:cs typeface="Calibri"/>
              <a:sym typeface="Calibri"/>
            </a:endParaRPr>
          </a:p>
        </p:txBody>
      </p:sp>
      <p:sp>
        <p:nvSpPr>
          <p:cNvPr id="133" name="Google Shape;133;p29"/>
          <p:cNvSpPr txBox="1"/>
          <p:nvPr/>
        </p:nvSpPr>
        <p:spPr>
          <a:xfrm>
            <a:off x="5649900" y="1410025"/>
            <a:ext cx="714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70AD47"/>
                </a:solidFill>
                <a:latin typeface="Calibri"/>
                <a:ea typeface="Calibri"/>
                <a:cs typeface="Calibri"/>
                <a:sym typeface="Calibri"/>
              </a:rPr>
              <a:t>Trust</a:t>
            </a:r>
            <a:endParaRPr b="1" sz="1600">
              <a:solidFill>
                <a:srgbClr val="70AD47"/>
              </a:solidFill>
              <a:latin typeface="Calibri"/>
              <a:ea typeface="Calibri"/>
              <a:cs typeface="Calibri"/>
              <a:sym typeface="Calibri"/>
            </a:endParaRPr>
          </a:p>
        </p:txBody>
      </p:sp>
      <p:sp>
        <p:nvSpPr>
          <p:cNvPr id="134" name="Google Shape;134;p29"/>
          <p:cNvSpPr txBox="1"/>
          <p:nvPr/>
        </p:nvSpPr>
        <p:spPr>
          <a:xfrm>
            <a:off x="4051250" y="1417513"/>
            <a:ext cx="13803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70AD47"/>
                </a:solidFill>
                <a:latin typeface="Calibri"/>
                <a:ea typeface="Calibri"/>
                <a:cs typeface="Calibri"/>
                <a:sym typeface="Calibri"/>
              </a:rPr>
              <a:t>Joint projects</a:t>
            </a:r>
            <a:endParaRPr b="1" sz="1600">
              <a:solidFill>
                <a:srgbClr val="70AD47"/>
              </a:solidFill>
              <a:latin typeface="Calibri"/>
              <a:ea typeface="Calibri"/>
              <a:cs typeface="Calibri"/>
              <a:sym typeface="Calibri"/>
            </a:endParaRPr>
          </a:p>
        </p:txBody>
      </p:sp>
      <p:sp>
        <p:nvSpPr>
          <p:cNvPr id="135" name="Google Shape;135;p29"/>
          <p:cNvSpPr txBox="1"/>
          <p:nvPr/>
        </p:nvSpPr>
        <p:spPr>
          <a:xfrm>
            <a:off x="5560550" y="1788525"/>
            <a:ext cx="13404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70AD47"/>
                </a:solidFill>
                <a:latin typeface="Calibri"/>
                <a:ea typeface="Calibri"/>
                <a:cs typeface="Calibri"/>
                <a:sym typeface="Calibri"/>
              </a:rPr>
              <a:t>International cooperation</a:t>
            </a:r>
            <a:endParaRPr b="1" sz="1600">
              <a:solidFill>
                <a:srgbClr val="70AD47"/>
              </a:solidFill>
              <a:latin typeface="Calibri"/>
              <a:ea typeface="Calibri"/>
              <a:cs typeface="Calibri"/>
              <a:sym typeface="Calibri"/>
            </a:endParaRPr>
          </a:p>
        </p:txBody>
      </p:sp>
      <p:sp>
        <p:nvSpPr>
          <p:cNvPr id="136" name="Google Shape;136;p29"/>
          <p:cNvSpPr txBox="1"/>
          <p:nvPr/>
        </p:nvSpPr>
        <p:spPr>
          <a:xfrm>
            <a:off x="4219213" y="1930125"/>
            <a:ext cx="1112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70AD47"/>
                </a:solidFill>
                <a:latin typeface="Calibri"/>
                <a:ea typeface="Calibri"/>
                <a:cs typeface="Calibri"/>
                <a:sym typeface="Calibri"/>
              </a:rPr>
              <a:t>Triple helix</a:t>
            </a:r>
            <a:endParaRPr b="1" sz="1600">
              <a:solidFill>
                <a:srgbClr val="70AD47"/>
              </a:solidFill>
              <a:latin typeface="Calibri"/>
              <a:ea typeface="Calibri"/>
              <a:cs typeface="Calibri"/>
              <a:sym typeface="Calibri"/>
            </a:endParaRPr>
          </a:p>
        </p:txBody>
      </p:sp>
      <p:sp>
        <p:nvSpPr>
          <p:cNvPr id="137" name="Google Shape;137;p29"/>
          <p:cNvSpPr txBox="1"/>
          <p:nvPr/>
        </p:nvSpPr>
        <p:spPr>
          <a:xfrm>
            <a:off x="3801502" y="2356200"/>
            <a:ext cx="1573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70AD47"/>
                </a:solidFill>
                <a:latin typeface="Calibri"/>
                <a:ea typeface="Calibri"/>
                <a:cs typeface="Calibri"/>
                <a:sym typeface="Calibri"/>
              </a:rPr>
              <a:t>Co-authorship</a:t>
            </a:r>
            <a:endParaRPr b="1" sz="1600">
              <a:solidFill>
                <a:srgbClr val="70AD47"/>
              </a:solidFill>
              <a:latin typeface="Calibri"/>
              <a:ea typeface="Calibri"/>
              <a:cs typeface="Calibri"/>
              <a:sym typeface="Calibri"/>
            </a:endParaRPr>
          </a:p>
        </p:txBody>
      </p:sp>
      <p:sp>
        <p:nvSpPr>
          <p:cNvPr id="138" name="Google Shape;138;p29"/>
          <p:cNvSpPr txBox="1"/>
          <p:nvPr/>
        </p:nvSpPr>
        <p:spPr>
          <a:xfrm>
            <a:off x="3842750" y="2878425"/>
            <a:ext cx="2224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70AD47"/>
                </a:solidFill>
                <a:latin typeface="Calibri"/>
                <a:ea typeface="Calibri"/>
                <a:cs typeface="Calibri"/>
                <a:sym typeface="Calibri"/>
              </a:rPr>
              <a:t>International mobility</a:t>
            </a:r>
            <a:endParaRPr b="1" sz="1600">
              <a:solidFill>
                <a:srgbClr val="70AD47"/>
              </a:solidFill>
              <a:latin typeface="Calibri"/>
              <a:ea typeface="Calibri"/>
              <a:cs typeface="Calibri"/>
              <a:sym typeface="Calibri"/>
            </a:endParaRPr>
          </a:p>
        </p:txBody>
      </p:sp>
      <p:sp>
        <p:nvSpPr>
          <p:cNvPr id="139" name="Google Shape;139;p29"/>
          <p:cNvSpPr txBox="1"/>
          <p:nvPr/>
        </p:nvSpPr>
        <p:spPr>
          <a:xfrm>
            <a:off x="5478050" y="2502825"/>
            <a:ext cx="1573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70AD47"/>
                </a:solidFill>
                <a:latin typeface="Calibri"/>
                <a:ea typeface="Calibri"/>
                <a:cs typeface="Calibri"/>
                <a:sym typeface="Calibri"/>
              </a:rPr>
              <a:t>Brain circulation</a:t>
            </a:r>
            <a:endParaRPr b="1" sz="1600">
              <a:solidFill>
                <a:srgbClr val="70AD47"/>
              </a:solidFill>
              <a:latin typeface="Calibri"/>
              <a:ea typeface="Calibri"/>
              <a:cs typeface="Calibri"/>
              <a:sym typeface="Calibri"/>
            </a:endParaRPr>
          </a:p>
        </p:txBody>
      </p:sp>
      <p:pic>
        <p:nvPicPr>
          <p:cNvPr id="140" name="Google Shape;140;p29"/>
          <p:cNvPicPr preferRelativeResize="0"/>
          <p:nvPr/>
        </p:nvPicPr>
        <p:blipFill>
          <a:blip r:embed="rId5">
            <a:alphaModFix/>
          </a:blip>
          <a:stretch>
            <a:fillRect/>
          </a:stretch>
        </p:blipFill>
        <p:spPr>
          <a:xfrm>
            <a:off x="7203650" y="1417525"/>
            <a:ext cx="571500" cy="1849550"/>
          </a:xfrm>
          <a:prstGeom prst="rect">
            <a:avLst/>
          </a:prstGeom>
          <a:noFill/>
          <a:ln>
            <a:noFill/>
          </a:ln>
        </p:spPr>
      </p:pic>
      <p:sp>
        <p:nvSpPr>
          <p:cNvPr id="141" name="Google Shape;141;p29"/>
          <p:cNvSpPr txBox="1"/>
          <p:nvPr/>
        </p:nvSpPr>
        <p:spPr>
          <a:xfrm>
            <a:off x="7775150" y="1792850"/>
            <a:ext cx="13005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rgbClr val="70AD47"/>
                </a:solidFill>
                <a:latin typeface="Calibri"/>
                <a:ea typeface="Calibri"/>
                <a:cs typeface="Calibri"/>
                <a:sym typeface="Calibri"/>
              </a:rPr>
              <a:t>70% Co-creation</a:t>
            </a:r>
            <a:endParaRPr b="1" sz="1800">
              <a:solidFill>
                <a:srgbClr val="70AD47"/>
              </a:solidFill>
              <a:latin typeface="Calibri"/>
              <a:ea typeface="Calibri"/>
              <a:cs typeface="Calibri"/>
              <a:sym typeface="Calibri"/>
            </a:endParaRPr>
          </a:p>
          <a:p>
            <a:pPr indent="0" lvl="0" marL="0" rtl="0" algn="ctr">
              <a:lnSpc>
                <a:spcPct val="115000"/>
              </a:lnSpc>
              <a:spcBef>
                <a:spcPts val="0"/>
              </a:spcBef>
              <a:spcAft>
                <a:spcPts val="0"/>
              </a:spcAft>
              <a:buNone/>
            </a:pPr>
            <a:r>
              <a:rPr b="1" lang="en" sz="1800">
                <a:solidFill>
                  <a:srgbClr val="70AD47"/>
                </a:solidFill>
                <a:latin typeface="Calibri"/>
                <a:ea typeface="Calibri"/>
                <a:cs typeface="Calibri"/>
                <a:sym typeface="Calibri"/>
              </a:rPr>
              <a:t>keywords</a:t>
            </a:r>
            <a:endParaRPr b="1" sz="1800">
              <a:solidFill>
                <a:srgbClr val="70AD47"/>
              </a:solidFill>
              <a:latin typeface="Calibri"/>
              <a:ea typeface="Calibri"/>
              <a:cs typeface="Calibri"/>
              <a:sym typeface="Calibri"/>
            </a:endParaRPr>
          </a:p>
        </p:txBody>
      </p:sp>
      <p:pic>
        <p:nvPicPr>
          <p:cNvPr id="142" name="Google Shape;142;p29"/>
          <p:cNvPicPr preferRelativeResize="0"/>
          <p:nvPr/>
        </p:nvPicPr>
        <p:blipFill>
          <a:blip r:embed="rId6">
            <a:alphaModFix/>
          </a:blip>
          <a:stretch>
            <a:fillRect/>
          </a:stretch>
        </p:blipFill>
        <p:spPr>
          <a:xfrm>
            <a:off x="7203650" y="3309525"/>
            <a:ext cx="519175" cy="1516225"/>
          </a:xfrm>
          <a:prstGeom prst="rect">
            <a:avLst/>
          </a:prstGeom>
          <a:noFill/>
          <a:ln>
            <a:noFill/>
          </a:ln>
        </p:spPr>
      </p:pic>
      <p:sp>
        <p:nvSpPr>
          <p:cNvPr id="143" name="Google Shape;143;p29"/>
          <p:cNvSpPr txBox="1"/>
          <p:nvPr/>
        </p:nvSpPr>
        <p:spPr>
          <a:xfrm>
            <a:off x="5019300" y="3685125"/>
            <a:ext cx="1976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ED7D31"/>
                </a:solidFill>
                <a:latin typeface="Calibri"/>
                <a:ea typeface="Calibri"/>
                <a:cs typeface="Calibri"/>
                <a:sym typeface="Calibri"/>
              </a:rPr>
              <a:t>Innovation vouchers</a:t>
            </a:r>
            <a:endParaRPr b="1" sz="1600">
              <a:solidFill>
                <a:srgbClr val="ED7D31"/>
              </a:solidFill>
              <a:latin typeface="Calibri"/>
              <a:ea typeface="Calibri"/>
              <a:cs typeface="Calibri"/>
              <a:sym typeface="Calibri"/>
            </a:endParaRPr>
          </a:p>
        </p:txBody>
      </p:sp>
      <p:sp>
        <p:nvSpPr>
          <p:cNvPr id="144" name="Google Shape;144;p29"/>
          <p:cNvSpPr txBox="1"/>
          <p:nvPr/>
        </p:nvSpPr>
        <p:spPr>
          <a:xfrm>
            <a:off x="4219225" y="3400650"/>
            <a:ext cx="973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ED7D31"/>
                </a:solidFill>
                <a:latin typeface="Calibri"/>
                <a:ea typeface="Calibri"/>
                <a:cs typeface="Calibri"/>
                <a:sym typeface="Calibri"/>
              </a:rPr>
              <a:t>Diffusion</a:t>
            </a:r>
            <a:endParaRPr b="1" sz="1600">
              <a:solidFill>
                <a:srgbClr val="ED7D31"/>
              </a:solidFill>
              <a:latin typeface="Calibri"/>
              <a:ea typeface="Calibri"/>
              <a:cs typeface="Calibri"/>
              <a:sym typeface="Calibri"/>
            </a:endParaRPr>
          </a:p>
        </p:txBody>
      </p:sp>
      <p:sp>
        <p:nvSpPr>
          <p:cNvPr id="145" name="Google Shape;145;p29"/>
          <p:cNvSpPr txBox="1"/>
          <p:nvPr/>
        </p:nvSpPr>
        <p:spPr>
          <a:xfrm>
            <a:off x="4021400" y="4177675"/>
            <a:ext cx="1866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ED7D31"/>
                </a:solidFill>
                <a:latin typeface="Calibri"/>
                <a:ea typeface="Calibri"/>
                <a:cs typeface="Calibri"/>
                <a:sym typeface="Calibri"/>
              </a:rPr>
              <a:t>Technology transfer</a:t>
            </a:r>
            <a:endParaRPr b="1" sz="1600">
              <a:solidFill>
                <a:srgbClr val="ED7D31"/>
              </a:solidFill>
              <a:latin typeface="Calibri"/>
              <a:ea typeface="Calibri"/>
              <a:cs typeface="Calibri"/>
              <a:sym typeface="Calibri"/>
            </a:endParaRPr>
          </a:p>
        </p:txBody>
      </p:sp>
      <p:sp>
        <p:nvSpPr>
          <p:cNvPr id="146" name="Google Shape;146;p29"/>
          <p:cNvSpPr txBox="1"/>
          <p:nvPr/>
        </p:nvSpPr>
        <p:spPr>
          <a:xfrm>
            <a:off x="7638800" y="3309525"/>
            <a:ext cx="15732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rgbClr val="ED7D31"/>
                </a:solidFill>
                <a:latin typeface="Calibri"/>
                <a:ea typeface="Calibri"/>
                <a:cs typeface="Calibri"/>
                <a:sym typeface="Calibri"/>
              </a:rPr>
              <a:t>30% Knowledge Transfer keywords</a:t>
            </a:r>
            <a:endParaRPr b="1" sz="1800">
              <a:solidFill>
                <a:srgbClr val="ED7D31"/>
              </a:solidFill>
              <a:latin typeface="Calibri"/>
              <a:ea typeface="Calibri"/>
              <a:cs typeface="Calibri"/>
              <a:sym typeface="Calibri"/>
            </a:endParaRPr>
          </a:p>
        </p:txBody>
      </p:sp>
      <p:sp>
        <p:nvSpPr>
          <p:cNvPr id="147" name="Google Shape;147;p29"/>
          <p:cNvSpPr txBox="1"/>
          <p:nvPr/>
        </p:nvSpPr>
        <p:spPr>
          <a:xfrm>
            <a:off x="446150" y="462375"/>
            <a:ext cx="455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Classification Method</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74"/>
          <p:cNvPicPr preferRelativeResize="0"/>
          <p:nvPr/>
        </p:nvPicPr>
        <p:blipFill>
          <a:blip r:embed="rId3">
            <a:alphaModFix/>
          </a:blip>
          <a:stretch>
            <a:fillRect/>
          </a:stretch>
        </p:blipFill>
        <p:spPr>
          <a:xfrm>
            <a:off x="210100" y="3593500"/>
            <a:ext cx="5625800" cy="675800"/>
          </a:xfrm>
          <a:prstGeom prst="rect">
            <a:avLst/>
          </a:prstGeom>
          <a:noFill/>
          <a:ln>
            <a:noFill/>
          </a:ln>
        </p:spPr>
      </p:pic>
      <p:sp>
        <p:nvSpPr>
          <p:cNvPr id="570" name="Google Shape;570;p74"/>
          <p:cNvSpPr txBox="1"/>
          <p:nvPr/>
        </p:nvSpPr>
        <p:spPr>
          <a:xfrm>
            <a:off x="311700" y="3157000"/>
            <a:ext cx="51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“Left-side” variables </a:t>
            </a:r>
            <a:r>
              <a:rPr lang="en">
                <a:solidFill>
                  <a:schemeClr val="dk1"/>
                </a:solidFill>
              </a:rPr>
              <a:t>(negative correlation with KT and CC)</a:t>
            </a:r>
            <a:endParaRPr/>
          </a:p>
        </p:txBody>
      </p:sp>
      <p:pic>
        <p:nvPicPr>
          <p:cNvPr id="571" name="Google Shape;571;p74"/>
          <p:cNvPicPr preferRelativeResize="0"/>
          <p:nvPr/>
        </p:nvPicPr>
        <p:blipFill>
          <a:blip r:embed="rId4">
            <a:alphaModFix/>
          </a:blip>
          <a:stretch>
            <a:fillRect/>
          </a:stretch>
        </p:blipFill>
        <p:spPr>
          <a:xfrm>
            <a:off x="152400" y="1610650"/>
            <a:ext cx="5898100" cy="927450"/>
          </a:xfrm>
          <a:prstGeom prst="rect">
            <a:avLst/>
          </a:prstGeom>
          <a:noFill/>
          <a:ln>
            <a:noFill/>
          </a:ln>
        </p:spPr>
      </p:pic>
      <p:sp>
        <p:nvSpPr>
          <p:cNvPr id="572" name="Google Shape;572;p74"/>
          <p:cNvSpPr txBox="1"/>
          <p:nvPr/>
        </p:nvSpPr>
        <p:spPr>
          <a:xfrm>
            <a:off x="152400" y="1114100"/>
            <a:ext cx="54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“Right-side” variables (positive correlation with KT and CC)</a:t>
            </a:r>
            <a:endParaRPr/>
          </a:p>
        </p:txBody>
      </p:sp>
      <p:sp>
        <p:nvSpPr>
          <p:cNvPr id="573" name="Google Shape;573;p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STI Scoreboard - Cluster characteristics </a:t>
            </a:r>
            <a:endParaRPr sz="2000"/>
          </a:p>
        </p:txBody>
      </p:sp>
      <p:sp>
        <p:nvSpPr>
          <p:cNvPr id="574" name="Google Shape;574;p74"/>
          <p:cNvSpPr/>
          <p:nvPr/>
        </p:nvSpPr>
        <p:spPr>
          <a:xfrm>
            <a:off x="1261150" y="3511425"/>
            <a:ext cx="1055100" cy="1063200"/>
          </a:xfrm>
          <a:prstGeom prst="rect">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4"/>
          <p:cNvSpPr/>
          <p:nvPr/>
        </p:nvSpPr>
        <p:spPr>
          <a:xfrm>
            <a:off x="5142075" y="1554850"/>
            <a:ext cx="948000" cy="1065000"/>
          </a:xfrm>
          <a:prstGeom prst="rect">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4"/>
          <p:cNvSpPr/>
          <p:nvPr/>
        </p:nvSpPr>
        <p:spPr>
          <a:xfrm>
            <a:off x="5067925" y="3510525"/>
            <a:ext cx="948000" cy="1065000"/>
          </a:xfrm>
          <a:prstGeom prst="rect">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4"/>
          <p:cNvSpPr txBox="1"/>
          <p:nvPr/>
        </p:nvSpPr>
        <p:spPr>
          <a:xfrm>
            <a:off x="6478850" y="1665050"/>
            <a:ext cx="26046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Cluster 1 are overall scoring low on KT and CC, while cluster 2 and 3 have a higher score on KT and CC</a:t>
            </a:r>
            <a:endParaRPr sz="1200"/>
          </a:p>
        </p:txBody>
      </p:sp>
      <p:sp>
        <p:nvSpPr>
          <p:cNvPr id="578" name="Google Shape;578;p74"/>
          <p:cNvSpPr txBox="1"/>
          <p:nvPr/>
        </p:nvSpPr>
        <p:spPr>
          <a:xfrm>
            <a:off x="0" y="0"/>
            <a:ext cx="3000000" cy="4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20">
                <a:solidFill>
                  <a:srgbClr val="FF0000"/>
                </a:solidFill>
              </a:rPr>
              <a:t>Appendix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5"/>
          <p:cNvPicPr preferRelativeResize="0"/>
          <p:nvPr/>
        </p:nvPicPr>
        <p:blipFill>
          <a:blip r:embed="rId3">
            <a:alphaModFix/>
          </a:blip>
          <a:stretch>
            <a:fillRect/>
          </a:stretch>
        </p:blipFill>
        <p:spPr>
          <a:xfrm>
            <a:off x="1831763" y="152400"/>
            <a:ext cx="5480463" cy="4838699"/>
          </a:xfrm>
          <a:prstGeom prst="rect">
            <a:avLst/>
          </a:prstGeom>
          <a:noFill/>
          <a:ln>
            <a:noFill/>
          </a:ln>
        </p:spPr>
      </p:pic>
      <p:sp>
        <p:nvSpPr>
          <p:cNvPr id="584" name="Google Shape;584;p75"/>
          <p:cNvSpPr/>
          <p:nvPr/>
        </p:nvSpPr>
        <p:spPr>
          <a:xfrm>
            <a:off x="3511425" y="3338325"/>
            <a:ext cx="1644300" cy="1607400"/>
          </a:xfrm>
          <a:prstGeom prst="rect">
            <a:avLst/>
          </a:prstGeom>
          <a:solidFill>
            <a:srgbClr val="000000">
              <a:alpha val="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5"/>
          <p:cNvSpPr/>
          <p:nvPr/>
        </p:nvSpPr>
        <p:spPr>
          <a:xfrm>
            <a:off x="5155575" y="3338325"/>
            <a:ext cx="1607400" cy="1607400"/>
          </a:xfrm>
          <a:prstGeom prst="rect">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 name="Google Shape;586;p75"/>
          <p:cNvCxnSpPr/>
          <p:nvPr/>
        </p:nvCxnSpPr>
        <p:spPr>
          <a:xfrm>
            <a:off x="5357825" y="1821650"/>
            <a:ext cx="8100" cy="1302300"/>
          </a:xfrm>
          <a:prstGeom prst="straightConnector1">
            <a:avLst/>
          </a:prstGeom>
          <a:noFill/>
          <a:ln cap="flat" cmpd="sng" w="9525">
            <a:solidFill>
              <a:schemeClr val="dk2"/>
            </a:solidFill>
            <a:prstDash val="solid"/>
            <a:round/>
            <a:headEnd len="med" w="med" type="none"/>
            <a:tailEnd len="med" w="med" type="triangle"/>
          </a:ln>
        </p:spPr>
      </p:cxnSp>
      <p:cxnSp>
        <p:nvCxnSpPr>
          <p:cNvPr id="587" name="Google Shape;587;p75"/>
          <p:cNvCxnSpPr/>
          <p:nvPr/>
        </p:nvCxnSpPr>
        <p:spPr>
          <a:xfrm>
            <a:off x="5753475" y="1557875"/>
            <a:ext cx="0" cy="1566300"/>
          </a:xfrm>
          <a:prstGeom prst="straightConnector1">
            <a:avLst/>
          </a:prstGeom>
          <a:noFill/>
          <a:ln cap="flat" cmpd="sng" w="9525">
            <a:solidFill>
              <a:schemeClr val="dk2"/>
            </a:solidFill>
            <a:prstDash val="solid"/>
            <a:round/>
            <a:headEnd len="med" w="med" type="none"/>
            <a:tailEnd len="med" w="med" type="triangle"/>
          </a:ln>
        </p:spPr>
      </p:cxnSp>
      <p:cxnSp>
        <p:nvCxnSpPr>
          <p:cNvPr id="588" name="Google Shape;588;p75"/>
          <p:cNvCxnSpPr/>
          <p:nvPr/>
        </p:nvCxnSpPr>
        <p:spPr>
          <a:xfrm flipH="1">
            <a:off x="6144925" y="1104525"/>
            <a:ext cx="4200" cy="2019600"/>
          </a:xfrm>
          <a:prstGeom prst="straightConnector1">
            <a:avLst/>
          </a:prstGeom>
          <a:noFill/>
          <a:ln cap="flat" cmpd="sng" w="9525">
            <a:solidFill>
              <a:schemeClr val="dk2"/>
            </a:solidFill>
            <a:prstDash val="solid"/>
            <a:round/>
            <a:headEnd len="med" w="med" type="none"/>
            <a:tailEnd len="med" w="med" type="triangle"/>
          </a:ln>
        </p:spPr>
      </p:cxnSp>
      <p:cxnSp>
        <p:nvCxnSpPr>
          <p:cNvPr id="589" name="Google Shape;589;p75"/>
          <p:cNvCxnSpPr/>
          <p:nvPr/>
        </p:nvCxnSpPr>
        <p:spPr>
          <a:xfrm flipH="1">
            <a:off x="6577450" y="725375"/>
            <a:ext cx="300" cy="2353200"/>
          </a:xfrm>
          <a:prstGeom prst="straightConnector1">
            <a:avLst/>
          </a:prstGeom>
          <a:noFill/>
          <a:ln cap="flat" cmpd="sng" w="9525">
            <a:solidFill>
              <a:schemeClr val="dk2"/>
            </a:solidFill>
            <a:prstDash val="solid"/>
            <a:round/>
            <a:headEnd len="med" w="med" type="none"/>
            <a:tailEnd len="med" w="med" type="triangle"/>
          </a:ln>
        </p:spPr>
      </p:cxnSp>
      <p:sp>
        <p:nvSpPr>
          <p:cNvPr id="590" name="Google Shape;590;p75"/>
          <p:cNvSpPr txBox="1"/>
          <p:nvPr/>
        </p:nvSpPr>
        <p:spPr>
          <a:xfrm>
            <a:off x="2423375" y="568750"/>
            <a:ext cx="47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Co-creation correlation matrix</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p:nvPr/>
        </p:nvSpPr>
        <p:spPr>
          <a:xfrm>
            <a:off x="2835525" y="2670675"/>
            <a:ext cx="1644300" cy="1607400"/>
          </a:xfrm>
          <a:prstGeom prst="rect">
            <a:avLst/>
          </a:prstGeom>
          <a:solidFill>
            <a:srgbClr val="000000">
              <a:alpha val="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6"/>
          <p:cNvSpPr/>
          <p:nvPr/>
        </p:nvSpPr>
        <p:spPr>
          <a:xfrm>
            <a:off x="5164125" y="3321825"/>
            <a:ext cx="1607400" cy="1607400"/>
          </a:xfrm>
          <a:prstGeom prst="rect">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 name="Google Shape;597;p76"/>
          <p:cNvCxnSpPr/>
          <p:nvPr/>
        </p:nvCxnSpPr>
        <p:spPr>
          <a:xfrm>
            <a:off x="5415550" y="2427400"/>
            <a:ext cx="8100" cy="1302300"/>
          </a:xfrm>
          <a:prstGeom prst="straightConnector1">
            <a:avLst/>
          </a:prstGeom>
          <a:noFill/>
          <a:ln cap="flat" cmpd="sng" w="9525">
            <a:solidFill>
              <a:schemeClr val="dk2"/>
            </a:solidFill>
            <a:prstDash val="solid"/>
            <a:round/>
            <a:headEnd len="med" w="med" type="none"/>
            <a:tailEnd len="med" w="med" type="triangle"/>
          </a:ln>
        </p:spPr>
      </p:cxnSp>
      <p:cxnSp>
        <p:nvCxnSpPr>
          <p:cNvPr id="598" name="Google Shape;598;p76"/>
          <p:cNvCxnSpPr/>
          <p:nvPr/>
        </p:nvCxnSpPr>
        <p:spPr>
          <a:xfrm>
            <a:off x="5811200" y="2163625"/>
            <a:ext cx="0" cy="15663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76"/>
          <p:cNvCxnSpPr/>
          <p:nvPr/>
        </p:nvCxnSpPr>
        <p:spPr>
          <a:xfrm flipH="1">
            <a:off x="6202650" y="1710275"/>
            <a:ext cx="4200" cy="2019600"/>
          </a:xfrm>
          <a:prstGeom prst="straightConnector1">
            <a:avLst/>
          </a:prstGeom>
          <a:noFill/>
          <a:ln cap="flat" cmpd="sng" w="9525">
            <a:solidFill>
              <a:schemeClr val="dk2"/>
            </a:solidFill>
            <a:prstDash val="solid"/>
            <a:round/>
            <a:headEnd len="med" w="med" type="none"/>
            <a:tailEnd len="med" w="med" type="triangle"/>
          </a:ln>
        </p:spPr>
      </p:cxnSp>
      <p:cxnSp>
        <p:nvCxnSpPr>
          <p:cNvPr id="600" name="Google Shape;600;p76"/>
          <p:cNvCxnSpPr/>
          <p:nvPr/>
        </p:nvCxnSpPr>
        <p:spPr>
          <a:xfrm flipH="1">
            <a:off x="6635175" y="1331125"/>
            <a:ext cx="300" cy="2353200"/>
          </a:xfrm>
          <a:prstGeom prst="straightConnector1">
            <a:avLst/>
          </a:prstGeom>
          <a:noFill/>
          <a:ln cap="flat" cmpd="sng" w="9525">
            <a:solidFill>
              <a:schemeClr val="dk2"/>
            </a:solidFill>
            <a:prstDash val="solid"/>
            <a:round/>
            <a:headEnd len="med" w="med" type="none"/>
            <a:tailEnd len="med" w="med" type="triangle"/>
          </a:ln>
        </p:spPr>
      </p:cxnSp>
      <p:sp>
        <p:nvSpPr>
          <p:cNvPr id="601" name="Google Shape;601;p76"/>
          <p:cNvSpPr txBox="1"/>
          <p:nvPr>
            <p:ph idx="4294967295" type="title"/>
          </p:nvPr>
        </p:nvSpPr>
        <p:spPr>
          <a:xfrm>
            <a:off x="0" y="0"/>
            <a:ext cx="12099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820">
                <a:solidFill>
                  <a:srgbClr val="FF0000"/>
                </a:solidFill>
              </a:rPr>
              <a:t>Appendix</a:t>
            </a:r>
            <a:endParaRPr sz="1820">
              <a:solidFill>
                <a:srgbClr val="FF0000"/>
              </a:solidFill>
            </a:endParaRPr>
          </a:p>
        </p:txBody>
      </p:sp>
      <p:pic>
        <p:nvPicPr>
          <p:cNvPr id="602" name="Google Shape;602;p76"/>
          <p:cNvPicPr preferRelativeResize="0"/>
          <p:nvPr/>
        </p:nvPicPr>
        <p:blipFill>
          <a:blip r:embed="rId3">
            <a:alphaModFix/>
          </a:blip>
          <a:stretch>
            <a:fillRect/>
          </a:stretch>
        </p:blipFill>
        <p:spPr>
          <a:xfrm>
            <a:off x="1978250" y="288875"/>
            <a:ext cx="5279374" cy="4706301"/>
          </a:xfrm>
          <a:prstGeom prst="rect">
            <a:avLst/>
          </a:prstGeom>
          <a:noFill/>
          <a:ln>
            <a:noFill/>
          </a:ln>
        </p:spPr>
      </p:pic>
      <p:cxnSp>
        <p:nvCxnSpPr>
          <p:cNvPr id="603" name="Google Shape;603;p76"/>
          <p:cNvCxnSpPr/>
          <p:nvPr/>
        </p:nvCxnSpPr>
        <p:spPr>
          <a:xfrm flipH="1">
            <a:off x="6544625" y="733600"/>
            <a:ext cx="8400" cy="2398800"/>
          </a:xfrm>
          <a:prstGeom prst="straightConnector1">
            <a:avLst/>
          </a:prstGeom>
          <a:noFill/>
          <a:ln cap="flat" cmpd="sng" w="9525">
            <a:solidFill>
              <a:schemeClr val="dk2"/>
            </a:solidFill>
            <a:prstDash val="solid"/>
            <a:round/>
            <a:headEnd len="med" w="med" type="none"/>
            <a:tailEnd len="med" w="med" type="triangle"/>
          </a:ln>
        </p:spPr>
      </p:cxnSp>
      <p:cxnSp>
        <p:nvCxnSpPr>
          <p:cNvPr id="604" name="Google Shape;604;p76"/>
          <p:cNvCxnSpPr/>
          <p:nvPr/>
        </p:nvCxnSpPr>
        <p:spPr>
          <a:xfrm>
            <a:off x="6157375" y="1154000"/>
            <a:ext cx="0" cy="2044200"/>
          </a:xfrm>
          <a:prstGeom prst="straightConnector1">
            <a:avLst/>
          </a:prstGeom>
          <a:noFill/>
          <a:ln cap="flat" cmpd="sng" w="9525">
            <a:solidFill>
              <a:schemeClr val="dk2"/>
            </a:solidFill>
            <a:prstDash val="solid"/>
            <a:round/>
            <a:headEnd len="med" w="med" type="none"/>
            <a:tailEnd len="med" w="med" type="triangle"/>
          </a:ln>
        </p:spPr>
      </p:cxnSp>
      <p:cxnSp>
        <p:nvCxnSpPr>
          <p:cNvPr id="605" name="Google Shape;605;p76"/>
          <p:cNvCxnSpPr/>
          <p:nvPr/>
        </p:nvCxnSpPr>
        <p:spPr>
          <a:xfrm>
            <a:off x="5745225" y="1557875"/>
            <a:ext cx="0" cy="1599000"/>
          </a:xfrm>
          <a:prstGeom prst="straightConnector1">
            <a:avLst/>
          </a:prstGeom>
          <a:noFill/>
          <a:ln cap="flat" cmpd="sng" w="9525">
            <a:solidFill>
              <a:schemeClr val="dk2"/>
            </a:solidFill>
            <a:prstDash val="solid"/>
            <a:round/>
            <a:headEnd len="med" w="med" type="none"/>
            <a:tailEnd len="med" w="med" type="triangle"/>
          </a:ln>
        </p:spPr>
      </p:cxnSp>
      <p:cxnSp>
        <p:nvCxnSpPr>
          <p:cNvPr id="606" name="Google Shape;606;p76"/>
          <p:cNvCxnSpPr/>
          <p:nvPr/>
        </p:nvCxnSpPr>
        <p:spPr>
          <a:xfrm>
            <a:off x="5374300" y="1937050"/>
            <a:ext cx="0" cy="1236300"/>
          </a:xfrm>
          <a:prstGeom prst="straightConnector1">
            <a:avLst/>
          </a:prstGeom>
          <a:noFill/>
          <a:ln cap="flat" cmpd="sng" w="9525">
            <a:solidFill>
              <a:schemeClr val="dk2"/>
            </a:solidFill>
            <a:prstDash val="solid"/>
            <a:round/>
            <a:headEnd len="med" w="med" type="none"/>
            <a:tailEnd len="med" w="med" type="triangle"/>
          </a:ln>
        </p:spPr>
      </p:cxnSp>
      <p:sp>
        <p:nvSpPr>
          <p:cNvPr id="607" name="Google Shape;607;p76"/>
          <p:cNvSpPr txBox="1"/>
          <p:nvPr/>
        </p:nvSpPr>
        <p:spPr>
          <a:xfrm>
            <a:off x="700650" y="733600"/>
            <a:ext cx="391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Knowledge</a:t>
            </a:r>
            <a:r>
              <a:rPr lang="en"/>
              <a:t> Transfer correlation matrix</a:t>
            </a:r>
            <a:endParaRPr/>
          </a:p>
        </p:txBody>
      </p:sp>
      <p:sp>
        <p:nvSpPr>
          <p:cNvPr id="608" name="Google Shape;608;p76"/>
          <p:cNvSpPr/>
          <p:nvPr/>
        </p:nvSpPr>
        <p:spPr>
          <a:xfrm>
            <a:off x="5155575" y="3338325"/>
            <a:ext cx="1607400" cy="1607400"/>
          </a:xfrm>
          <a:prstGeom prst="rect">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6"/>
          <p:cNvSpPr/>
          <p:nvPr/>
        </p:nvSpPr>
        <p:spPr>
          <a:xfrm>
            <a:off x="3511425" y="3338325"/>
            <a:ext cx="1644300" cy="1607400"/>
          </a:xfrm>
          <a:prstGeom prst="rect">
            <a:avLst/>
          </a:prstGeom>
          <a:solidFill>
            <a:srgbClr val="000000">
              <a:alpha val="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7"/>
          <p:cNvPicPr preferRelativeResize="0"/>
          <p:nvPr/>
        </p:nvPicPr>
        <p:blipFill>
          <a:blip r:embed="rId3">
            <a:alphaModFix/>
          </a:blip>
          <a:stretch>
            <a:fillRect/>
          </a:stretch>
        </p:blipFill>
        <p:spPr>
          <a:xfrm>
            <a:off x="152400" y="902500"/>
            <a:ext cx="8839200" cy="4143520"/>
          </a:xfrm>
          <a:prstGeom prst="rect">
            <a:avLst/>
          </a:prstGeom>
          <a:noFill/>
          <a:ln>
            <a:noFill/>
          </a:ln>
        </p:spPr>
      </p:pic>
      <p:sp>
        <p:nvSpPr>
          <p:cNvPr id="615" name="Google Shape;615;p77"/>
          <p:cNvSpPr txBox="1"/>
          <p:nvPr>
            <p:ph idx="4294967295" type="title"/>
          </p:nvPr>
        </p:nvSpPr>
        <p:spPr>
          <a:xfrm>
            <a:off x="152400" y="181350"/>
            <a:ext cx="12099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820">
                <a:solidFill>
                  <a:srgbClr val="FF0000"/>
                </a:solidFill>
              </a:rPr>
              <a:t>Appendix</a:t>
            </a:r>
            <a:endParaRPr sz="1820">
              <a:solidFill>
                <a:srgbClr val="FF0000"/>
              </a:solidFill>
            </a:endParaRPr>
          </a:p>
        </p:txBody>
      </p:sp>
      <p:sp>
        <p:nvSpPr>
          <p:cNvPr id="616" name="Google Shape;616;p77"/>
          <p:cNvSpPr/>
          <p:nvPr/>
        </p:nvSpPr>
        <p:spPr>
          <a:xfrm>
            <a:off x="6878975" y="880850"/>
            <a:ext cx="2139300" cy="810900"/>
          </a:xfrm>
          <a:prstGeom prst="rect">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0"/>
          <p:cNvSpPr txBox="1"/>
          <p:nvPr>
            <p:ph idx="1" type="subTitle"/>
          </p:nvPr>
        </p:nvSpPr>
        <p:spPr>
          <a:xfrm>
            <a:off x="256750" y="1634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Overall workflow </a:t>
            </a:r>
            <a:endParaRPr>
              <a:solidFill>
                <a:schemeClr val="dk1"/>
              </a:solidFill>
            </a:endParaRPr>
          </a:p>
        </p:txBody>
      </p:sp>
      <p:pic>
        <p:nvPicPr>
          <p:cNvPr id="153" name="Google Shape;153;p30"/>
          <p:cNvPicPr preferRelativeResize="0"/>
          <p:nvPr/>
        </p:nvPicPr>
        <p:blipFill>
          <a:blip r:embed="rId3">
            <a:alphaModFix/>
          </a:blip>
          <a:stretch>
            <a:fillRect/>
          </a:stretch>
        </p:blipFill>
        <p:spPr>
          <a:xfrm>
            <a:off x="496550" y="956075"/>
            <a:ext cx="8150900" cy="3914375"/>
          </a:xfrm>
          <a:prstGeom prst="rect">
            <a:avLst/>
          </a:prstGeom>
          <a:noFill/>
          <a:ln>
            <a:noFill/>
          </a:ln>
        </p:spPr>
      </p:pic>
      <p:sp>
        <p:nvSpPr>
          <p:cNvPr id="154" name="Google Shape;154;p30"/>
          <p:cNvSpPr/>
          <p:nvPr/>
        </p:nvSpPr>
        <p:spPr>
          <a:xfrm>
            <a:off x="551500" y="931600"/>
            <a:ext cx="2591700" cy="3963300"/>
          </a:xfrm>
          <a:prstGeom prst="frame">
            <a:avLst>
              <a:gd fmla="val 1895"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subTitle"/>
          </p:nvPr>
        </p:nvSpPr>
        <p:spPr>
          <a:xfrm>
            <a:off x="311700" y="1634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Overall workflow </a:t>
            </a:r>
            <a:endParaRPr>
              <a:solidFill>
                <a:schemeClr val="dk1"/>
              </a:solidFill>
            </a:endParaRPr>
          </a:p>
        </p:txBody>
      </p:sp>
      <p:sp>
        <p:nvSpPr>
          <p:cNvPr id="160" name="Google Shape;160;p31"/>
          <p:cNvSpPr txBox="1"/>
          <p:nvPr/>
        </p:nvSpPr>
        <p:spPr>
          <a:xfrm>
            <a:off x="3598500" y="868000"/>
            <a:ext cx="5233800" cy="416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Selected Indicators:</a:t>
            </a:r>
            <a:endParaRPr/>
          </a:p>
          <a:p>
            <a:pPr indent="-317500" lvl="0" marL="457200" rtl="0" algn="l">
              <a:lnSpc>
                <a:spcPct val="115000"/>
              </a:lnSpc>
              <a:spcBef>
                <a:spcPts val="0"/>
              </a:spcBef>
              <a:spcAft>
                <a:spcPts val="0"/>
              </a:spcAft>
              <a:buSzPts val="1400"/>
              <a:buAutoNum type="arabicParenR"/>
            </a:pPr>
            <a:r>
              <a:rPr b="1" lang="en"/>
              <a:t>Gross domestic expenditure on R&amp;D</a:t>
            </a:r>
            <a:r>
              <a:rPr lang="en"/>
              <a:t> (GERD)</a:t>
            </a:r>
            <a:r>
              <a:rPr lang="en"/>
              <a:t> </a:t>
            </a:r>
            <a:endParaRPr/>
          </a:p>
          <a:p>
            <a:pPr indent="-304800" lvl="1" marL="914400" rtl="0" algn="l">
              <a:lnSpc>
                <a:spcPct val="115000"/>
              </a:lnSpc>
              <a:spcBef>
                <a:spcPts val="0"/>
              </a:spcBef>
              <a:spcAft>
                <a:spcPts val="0"/>
              </a:spcAft>
              <a:buSzPts val="1200"/>
              <a:buAutoNum type="alphaLcParenR"/>
            </a:pPr>
            <a:r>
              <a:rPr lang="en" sz="1200"/>
              <a:t>% of GDP </a:t>
            </a:r>
            <a:endParaRPr sz="1200"/>
          </a:p>
          <a:p>
            <a:pPr indent="-304800" lvl="1" marL="914400" rtl="0" algn="l">
              <a:lnSpc>
                <a:spcPct val="115000"/>
              </a:lnSpc>
              <a:spcBef>
                <a:spcPts val="0"/>
              </a:spcBef>
              <a:spcAft>
                <a:spcPts val="0"/>
              </a:spcAft>
              <a:buSzPts val="1200"/>
              <a:buAutoNum type="alphaLcParenR"/>
            </a:pPr>
            <a:r>
              <a:rPr lang="en" sz="1200"/>
              <a:t>Financed by business enterprise</a:t>
            </a:r>
            <a:endParaRPr sz="1200"/>
          </a:p>
          <a:p>
            <a:pPr indent="0" lvl="0" marL="914400" rtl="0" algn="l">
              <a:lnSpc>
                <a:spcPct val="115000"/>
              </a:lnSpc>
              <a:spcBef>
                <a:spcPts val="0"/>
              </a:spcBef>
              <a:spcAft>
                <a:spcPts val="0"/>
              </a:spcAft>
              <a:buNone/>
            </a:pPr>
            <a:r>
              <a:t/>
            </a:r>
            <a:endParaRPr sz="1200"/>
          </a:p>
          <a:p>
            <a:pPr indent="-317500" lvl="0" marL="457200" rtl="0" algn="l">
              <a:lnSpc>
                <a:spcPct val="115000"/>
              </a:lnSpc>
              <a:spcBef>
                <a:spcPts val="0"/>
              </a:spcBef>
              <a:spcAft>
                <a:spcPts val="0"/>
              </a:spcAft>
              <a:buSzPts val="1400"/>
              <a:buAutoNum type="arabicParenR"/>
            </a:pPr>
            <a:r>
              <a:rPr b="1" lang="en"/>
              <a:t>Higher education expenditure on R&amp;D</a:t>
            </a:r>
            <a:r>
              <a:rPr lang="en"/>
              <a:t> (</a:t>
            </a:r>
            <a:r>
              <a:rPr lang="en"/>
              <a:t>HERD)</a:t>
            </a:r>
            <a:endParaRPr/>
          </a:p>
          <a:p>
            <a:pPr indent="-304800" lvl="1" marL="914400" rtl="0" algn="l">
              <a:lnSpc>
                <a:spcPct val="115000"/>
              </a:lnSpc>
              <a:spcBef>
                <a:spcPts val="0"/>
              </a:spcBef>
              <a:spcAft>
                <a:spcPts val="0"/>
              </a:spcAft>
              <a:buSzPts val="1200"/>
              <a:buAutoNum type="alphaLcParenR"/>
            </a:pPr>
            <a:r>
              <a:rPr lang="en" sz="1200"/>
              <a:t>Financed by business enterprise</a:t>
            </a:r>
            <a:endParaRPr sz="1200"/>
          </a:p>
          <a:p>
            <a:pPr indent="0" lvl="0" marL="914400" rtl="0" algn="l">
              <a:lnSpc>
                <a:spcPct val="115000"/>
              </a:lnSpc>
              <a:spcBef>
                <a:spcPts val="0"/>
              </a:spcBef>
              <a:spcAft>
                <a:spcPts val="0"/>
              </a:spcAft>
              <a:buNone/>
            </a:pPr>
            <a:r>
              <a:t/>
            </a:r>
            <a:endParaRPr sz="1200"/>
          </a:p>
          <a:p>
            <a:pPr indent="-317500" lvl="0" marL="457200" rtl="0" algn="l">
              <a:lnSpc>
                <a:spcPct val="115000"/>
              </a:lnSpc>
              <a:spcBef>
                <a:spcPts val="0"/>
              </a:spcBef>
              <a:spcAft>
                <a:spcPts val="0"/>
              </a:spcAft>
              <a:buSzPts val="1400"/>
              <a:buAutoNum type="arabicParenR"/>
            </a:pPr>
            <a:r>
              <a:rPr b="1" lang="en"/>
              <a:t>Government expenditure on R&amp;D </a:t>
            </a:r>
            <a:r>
              <a:rPr lang="en"/>
              <a:t>(</a:t>
            </a:r>
            <a:r>
              <a:rPr lang="en"/>
              <a:t>GOVERD)</a:t>
            </a:r>
            <a:endParaRPr/>
          </a:p>
          <a:p>
            <a:pPr indent="-304800" lvl="1" marL="914400" rtl="0" algn="l">
              <a:lnSpc>
                <a:spcPct val="115000"/>
              </a:lnSpc>
              <a:spcBef>
                <a:spcPts val="0"/>
              </a:spcBef>
              <a:spcAft>
                <a:spcPts val="0"/>
              </a:spcAft>
              <a:buSzPts val="1200"/>
              <a:buAutoNum type="alphaLcParenR"/>
            </a:pPr>
            <a:r>
              <a:rPr lang="en" sz="1200"/>
              <a:t>% GDP</a:t>
            </a:r>
            <a:endParaRPr sz="1200"/>
          </a:p>
          <a:p>
            <a:pPr indent="-304800" lvl="1" marL="914400" rtl="0" algn="l">
              <a:lnSpc>
                <a:spcPct val="115000"/>
              </a:lnSpc>
              <a:spcBef>
                <a:spcPts val="0"/>
              </a:spcBef>
              <a:spcAft>
                <a:spcPts val="0"/>
              </a:spcAft>
              <a:buSzPts val="1200"/>
              <a:buAutoNum type="alphaLcParenR"/>
            </a:pPr>
            <a:r>
              <a:rPr lang="en" sz="1200"/>
              <a:t>Financed by business enterprise </a:t>
            </a:r>
            <a:endParaRPr sz="1200"/>
          </a:p>
          <a:p>
            <a:pPr indent="0" lvl="0" marL="914400" rtl="0" algn="l">
              <a:lnSpc>
                <a:spcPct val="115000"/>
              </a:lnSpc>
              <a:spcBef>
                <a:spcPts val="0"/>
              </a:spcBef>
              <a:spcAft>
                <a:spcPts val="0"/>
              </a:spcAft>
              <a:buNone/>
            </a:pPr>
            <a:r>
              <a:t/>
            </a:r>
            <a:endParaRPr sz="1200"/>
          </a:p>
          <a:p>
            <a:pPr indent="-317500" lvl="0" marL="457200" rtl="0" algn="l">
              <a:lnSpc>
                <a:spcPct val="115000"/>
              </a:lnSpc>
              <a:spcBef>
                <a:spcPts val="0"/>
              </a:spcBef>
              <a:spcAft>
                <a:spcPts val="0"/>
              </a:spcAft>
              <a:buSzPts val="1400"/>
              <a:buAutoNum type="arabicParenR"/>
            </a:pPr>
            <a:r>
              <a:rPr b="1" lang="en"/>
              <a:t>Business enterprise expenditure on R&amp;D </a:t>
            </a:r>
            <a:r>
              <a:rPr lang="en"/>
              <a:t>(</a:t>
            </a:r>
            <a:r>
              <a:rPr lang="en"/>
              <a:t>BERD)</a:t>
            </a:r>
            <a:endParaRPr/>
          </a:p>
          <a:p>
            <a:pPr indent="-304800" lvl="1" marL="914400" rtl="0" algn="l">
              <a:lnSpc>
                <a:spcPct val="115000"/>
              </a:lnSpc>
              <a:spcBef>
                <a:spcPts val="0"/>
              </a:spcBef>
              <a:spcAft>
                <a:spcPts val="0"/>
              </a:spcAft>
              <a:buSzPts val="1200"/>
              <a:buAutoNum type="alphaLcParenR"/>
            </a:pPr>
            <a:r>
              <a:rPr lang="en" sz="1200"/>
              <a:t>% of GDP </a:t>
            </a:r>
            <a:endParaRPr sz="1200"/>
          </a:p>
          <a:p>
            <a:pPr indent="-304800" lvl="1" marL="914400" rtl="0" algn="l">
              <a:lnSpc>
                <a:spcPct val="115000"/>
              </a:lnSpc>
              <a:spcBef>
                <a:spcPts val="0"/>
              </a:spcBef>
              <a:spcAft>
                <a:spcPts val="0"/>
              </a:spcAft>
              <a:buSzPts val="1200"/>
              <a:buAutoNum type="alphaLcParenR"/>
            </a:pPr>
            <a:r>
              <a:rPr lang="en" sz="1200"/>
              <a:t>Financed by business enterprise</a:t>
            </a:r>
            <a:endParaRPr sz="1200"/>
          </a:p>
          <a:p>
            <a:pPr indent="0" lvl="0" marL="914400" rtl="0" algn="l">
              <a:lnSpc>
                <a:spcPct val="115000"/>
              </a:lnSpc>
              <a:spcBef>
                <a:spcPts val="0"/>
              </a:spcBef>
              <a:spcAft>
                <a:spcPts val="0"/>
              </a:spcAft>
              <a:buNone/>
            </a:pPr>
            <a:r>
              <a:t/>
            </a:r>
            <a:endParaRPr sz="1200"/>
          </a:p>
          <a:p>
            <a:pPr indent="-317500" lvl="0" marL="457200" rtl="0" algn="l">
              <a:lnSpc>
                <a:spcPct val="115000"/>
              </a:lnSpc>
              <a:spcBef>
                <a:spcPts val="0"/>
              </a:spcBef>
              <a:spcAft>
                <a:spcPts val="0"/>
              </a:spcAft>
              <a:buSzPts val="1400"/>
              <a:buAutoNum type="arabicParenR"/>
            </a:pPr>
            <a:r>
              <a:rPr b="1" lang="en"/>
              <a:t>Co-patenting</a:t>
            </a:r>
            <a:endParaRPr b="1"/>
          </a:p>
          <a:p>
            <a:pPr indent="-304800" lvl="1" marL="914400" rtl="0" algn="l">
              <a:lnSpc>
                <a:spcPct val="115000"/>
              </a:lnSpc>
              <a:spcBef>
                <a:spcPts val="0"/>
              </a:spcBef>
              <a:spcAft>
                <a:spcPts val="0"/>
              </a:spcAft>
              <a:buSzPts val="1200"/>
              <a:buAutoNum type="alphaLcParenR"/>
            </a:pPr>
            <a:r>
              <a:rPr lang="en" sz="1200"/>
              <a:t>International co-invention % of total PCT patent applications</a:t>
            </a:r>
            <a:endParaRPr sz="1200"/>
          </a:p>
        </p:txBody>
      </p:sp>
      <p:pic>
        <p:nvPicPr>
          <p:cNvPr id="161" name="Google Shape;161;p31"/>
          <p:cNvPicPr preferRelativeResize="0"/>
          <p:nvPr/>
        </p:nvPicPr>
        <p:blipFill>
          <a:blip r:embed="rId3">
            <a:alphaModFix/>
          </a:blip>
          <a:stretch>
            <a:fillRect/>
          </a:stretch>
        </p:blipFill>
        <p:spPr>
          <a:xfrm>
            <a:off x="311700" y="956075"/>
            <a:ext cx="2768249" cy="3882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ph idx="1" type="subTitle"/>
          </p:nvPr>
        </p:nvSpPr>
        <p:spPr>
          <a:xfrm>
            <a:off x="256750" y="1634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Overall workflow </a:t>
            </a:r>
            <a:endParaRPr>
              <a:solidFill>
                <a:schemeClr val="dk1"/>
              </a:solidFill>
            </a:endParaRPr>
          </a:p>
        </p:txBody>
      </p:sp>
      <p:pic>
        <p:nvPicPr>
          <p:cNvPr id="167" name="Google Shape;167;p32"/>
          <p:cNvPicPr preferRelativeResize="0"/>
          <p:nvPr/>
        </p:nvPicPr>
        <p:blipFill>
          <a:blip r:embed="rId3">
            <a:alphaModFix/>
          </a:blip>
          <a:stretch>
            <a:fillRect/>
          </a:stretch>
        </p:blipFill>
        <p:spPr>
          <a:xfrm>
            <a:off x="496550" y="956075"/>
            <a:ext cx="8150900" cy="3914375"/>
          </a:xfrm>
          <a:prstGeom prst="rect">
            <a:avLst/>
          </a:prstGeom>
          <a:noFill/>
          <a:ln>
            <a:noFill/>
          </a:ln>
        </p:spPr>
      </p:pic>
      <p:sp>
        <p:nvSpPr>
          <p:cNvPr id="168" name="Google Shape;168;p32"/>
          <p:cNvSpPr/>
          <p:nvPr/>
        </p:nvSpPr>
        <p:spPr>
          <a:xfrm>
            <a:off x="6055750" y="868149"/>
            <a:ext cx="2591700" cy="3541500"/>
          </a:xfrm>
          <a:prstGeom prst="frame">
            <a:avLst>
              <a:gd fmla="val 1895"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type="title"/>
          </p:nvPr>
        </p:nvSpPr>
        <p:spPr>
          <a:xfrm>
            <a:off x="111850" y="363700"/>
            <a:ext cx="3882900" cy="5727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1200"/>
              </a:spcAft>
              <a:buSzPts val="3111"/>
              <a:buNone/>
            </a:pPr>
            <a:r>
              <a:rPr lang="en" sz="1900"/>
              <a:t>TFIDF weighted w2v embeddings</a:t>
            </a:r>
            <a:endParaRPr sz="1900"/>
          </a:p>
        </p:txBody>
      </p:sp>
      <p:sp>
        <p:nvSpPr>
          <p:cNvPr id="174" name="Google Shape;174;p33"/>
          <p:cNvSpPr txBox="1"/>
          <p:nvPr>
            <p:ph idx="1" type="body"/>
          </p:nvPr>
        </p:nvSpPr>
        <p:spPr>
          <a:xfrm>
            <a:off x="311700" y="1152475"/>
            <a:ext cx="3569400" cy="3416400"/>
          </a:xfrm>
          <a:prstGeom prst="rect">
            <a:avLst/>
          </a:prstGeom>
          <a:noFill/>
          <a:ln>
            <a:noFill/>
          </a:ln>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Clr>
                <a:schemeClr val="dk1"/>
              </a:buClr>
              <a:buSzPts val="1700"/>
              <a:buChar char="●"/>
            </a:pPr>
            <a:r>
              <a:rPr lang="en" sz="1700">
                <a:solidFill>
                  <a:schemeClr val="dk1"/>
                </a:solidFill>
              </a:rPr>
              <a:t>Computing a vector for each word in the relevant text</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300 d</a:t>
            </a:r>
            <a:r>
              <a:rPr lang="en" sz="1700">
                <a:solidFill>
                  <a:schemeClr val="dk1"/>
                </a:solidFill>
              </a:rPr>
              <a:t>imensions</a:t>
            </a:r>
            <a:r>
              <a:rPr lang="en" sz="1700">
                <a:solidFill>
                  <a:schemeClr val="dk1"/>
                </a:solidFill>
              </a:rPr>
              <a:t> for each word</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Finally, computing a policy vector based on the average of included words in each policy</a:t>
            </a:r>
            <a:endParaRPr sz="1700">
              <a:solidFill>
                <a:schemeClr val="dk1"/>
              </a:solidFill>
            </a:endParaRPr>
          </a:p>
          <a:p>
            <a:pPr indent="0" lvl="0" marL="0" rtl="0" algn="l">
              <a:lnSpc>
                <a:spcPct val="115000"/>
              </a:lnSpc>
              <a:spcBef>
                <a:spcPts val="1200"/>
              </a:spcBef>
              <a:spcAft>
                <a:spcPts val="1200"/>
              </a:spcAft>
              <a:buSzPts val="1800"/>
              <a:buNone/>
            </a:pPr>
            <a:r>
              <a:t/>
            </a:r>
            <a:endParaRPr/>
          </a:p>
        </p:txBody>
      </p:sp>
      <p:pic>
        <p:nvPicPr>
          <p:cNvPr id="175" name="Google Shape;175;p33"/>
          <p:cNvPicPr preferRelativeResize="0"/>
          <p:nvPr/>
        </p:nvPicPr>
        <p:blipFill rotWithShape="1">
          <a:blip r:embed="rId3">
            <a:alphaModFix/>
          </a:blip>
          <a:srcRect b="0" l="0" r="0" t="0"/>
          <a:stretch/>
        </p:blipFill>
        <p:spPr>
          <a:xfrm>
            <a:off x="3932608" y="0"/>
            <a:ext cx="521138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